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23"/>
  </p:notesMasterIdLst>
  <p:handoutMasterIdLst>
    <p:handoutMasterId r:id="rId24"/>
  </p:handoutMasterIdLst>
  <p:sldIdLst>
    <p:sldId id="503" r:id="rId2"/>
    <p:sldId id="367" r:id="rId3"/>
    <p:sldId id="482" r:id="rId4"/>
    <p:sldId id="483" r:id="rId5"/>
    <p:sldId id="484" r:id="rId6"/>
    <p:sldId id="487" r:id="rId7"/>
    <p:sldId id="486" r:id="rId8"/>
    <p:sldId id="490" r:id="rId9"/>
    <p:sldId id="502" r:id="rId10"/>
    <p:sldId id="489" r:id="rId11"/>
    <p:sldId id="493" r:id="rId12"/>
    <p:sldId id="491" r:id="rId13"/>
    <p:sldId id="492" r:id="rId14"/>
    <p:sldId id="494" r:id="rId15"/>
    <p:sldId id="495" r:id="rId16"/>
    <p:sldId id="496" r:id="rId17"/>
    <p:sldId id="497" r:id="rId18"/>
    <p:sldId id="498" r:id="rId19"/>
    <p:sldId id="499" r:id="rId20"/>
    <p:sldId id="501" r:id="rId21"/>
    <p:sldId id="481" r:id="rId22"/>
  </p:sldIdLst>
  <p:sldSz cx="9144000" cy="6858000" type="screen4x3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ndara" pitchFamily="34" charset="0"/>
        <a:ea typeface="宋体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ndara" pitchFamily="34" charset="0"/>
        <a:ea typeface="宋体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ndara" pitchFamily="34" charset="0"/>
        <a:ea typeface="宋体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ndara" pitchFamily="34" charset="0"/>
        <a:ea typeface="宋体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ndara" pitchFamily="34" charset="0"/>
        <a:ea typeface="宋体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ndara" pitchFamily="34" charset="0"/>
        <a:ea typeface="宋体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ndara" pitchFamily="34" charset="0"/>
        <a:ea typeface="宋体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ndara" pitchFamily="34" charset="0"/>
        <a:ea typeface="宋体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ndara" pitchFamily="34" charset="0"/>
        <a:ea typeface="宋体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00"/>
    <a:srgbClr val="FF0066"/>
    <a:srgbClr val="FFFFFF"/>
    <a:srgbClr val="FFCC99"/>
    <a:srgbClr val="66CCFF"/>
    <a:srgbClr val="009900"/>
    <a:srgbClr val="8D22AE"/>
    <a:srgbClr val="003399"/>
    <a:srgbClr val="CC0000"/>
    <a:srgbClr val="A500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88" autoAdjust="0"/>
    <p:restoredTop sz="87661" autoAdjust="0"/>
  </p:normalViewPr>
  <p:slideViewPr>
    <p:cSldViewPr>
      <p:cViewPr>
        <p:scale>
          <a:sx n="66" d="100"/>
          <a:sy n="66" d="100"/>
        </p:scale>
        <p:origin x="-1272" y="-5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54" d="100"/>
          <a:sy n="54" d="100"/>
        </p:scale>
        <p:origin x="-2928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DE45463D-61B8-445A-8C08-BABA38A05502}" type="datetimeFigureOut">
              <a:rPr lang="zh-CN" altLang="en-US"/>
              <a:pPr>
                <a:defRPr/>
              </a:pPr>
              <a:t>2013/12/21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7B38923F-48B3-4622-A331-44982072D08C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415179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B24CE2EC-559E-4F77-AD19-CFA48032021A}" type="datetimeFigureOut">
              <a:rPr lang="zh-CN" altLang="en-US"/>
              <a:pPr>
                <a:defRPr/>
              </a:pPr>
              <a:t>2013/12/21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  <a:endParaRPr lang="zh-CN" altLang="en-US" noProof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9D40D88E-BDD3-4005-ACE8-E18B197A7D1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357112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D40D88E-BDD3-4005-ACE8-E18B197A7D19}" type="slidenum">
              <a:rPr lang="zh-CN" altLang="en-US" smtClean="0"/>
              <a:pPr>
                <a:defRPr/>
              </a:pPr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20649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418A9CD-D8AA-4C5B-ADD8-F6A1F7D303EC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56814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DBC5BD-69C7-48BB-A3B6-EC94DFB45A5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65617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77025" y="160338"/>
            <a:ext cx="2071688" cy="59658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60338"/>
            <a:ext cx="6067425" cy="59658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EF9A500-B5DB-48F0-89BF-0A6BC573DA7A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27441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843213" y="160338"/>
            <a:ext cx="5905500" cy="706437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457200" y="981075"/>
            <a:ext cx="8229600" cy="5145088"/>
          </a:xfrm>
        </p:spPr>
        <p:txBody>
          <a:bodyPr/>
          <a:lstStyle/>
          <a:p>
            <a:pPr lvl="0"/>
            <a:r>
              <a:rPr lang="zh-CN" altLang="en-US" noProof="0" smtClean="0"/>
              <a:t>单击图标添加表格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A63AEE-2442-43DD-A816-A3AD78B14F6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5533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843213" y="160338"/>
            <a:ext cx="5905500" cy="706437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981075"/>
            <a:ext cx="4038600" cy="51450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981075"/>
            <a:ext cx="4038600" cy="51450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95775DB-9C3C-49B3-8D6D-03366AD738E5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92004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标题和四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sz="quarter"/>
          </p:nvPr>
        </p:nvSpPr>
        <p:spPr>
          <a:xfrm>
            <a:off x="2843213" y="160338"/>
            <a:ext cx="5905500" cy="706437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457200" y="981075"/>
            <a:ext cx="4038600" cy="249555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981075"/>
            <a:ext cx="4038600" cy="249555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57200" y="3629025"/>
            <a:ext cx="4038600" cy="24971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8200" y="3629025"/>
            <a:ext cx="4038600" cy="24971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74E90DC-D0AF-4647-8976-CF97998EB016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20628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2843213" y="160338"/>
            <a:ext cx="5905500" cy="706437"/>
          </a:xfrm>
        </p:spPr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6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457200" y="981075"/>
            <a:ext cx="8229600" cy="5145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lvl="0"/>
            <a:r>
              <a:rPr lang="zh-CN" dirty="0" smtClean="0"/>
              <a:t>单击此处编辑母版文本样式</a:t>
            </a:r>
          </a:p>
          <a:p>
            <a:pPr lvl="1"/>
            <a:r>
              <a:rPr lang="zh-CN" dirty="0" smtClean="0"/>
              <a:t>第二级</a:t>
            </a:r>
          </a:p>
          <a:p>
            <a:pPr lvl="2"/>
            <a:r>
              <a:rPr lang="zh-CN" dirty="0" smtClean="0"/>
              <a:t>第三级</a:t>
            </a:r>
          </a:p>
          <a:p>
            <a:pPr lvl="3"/>
            <a:r>
              <a:rPr lang="zh-CN" dirty="0" smtClean="0"/>
              <a:t>第四级</a:t>
            </a:r>
          </a:p>
          <a:p>
            <a:pPr lvl="4"/>
            <a:r>
              <a:rPr lang="zh-CN" dirty="0" smtClean="0"/>
              <a:t>第五级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C137272-D7CA-4B70-A7E6-5D784221A0D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8" name="Picture 3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8388" y="6163382"/>
            <a:ext cx="4115612" cy="6946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939227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占位符 8"/>
          <p:cNvSpPr>
            <a:spLocks noGrp="1"/>
          </p:cNvSpPr>
          <p:nvPr>
            <p:ph type="title"/>
          </p:nvPr>
        </p:nvSpPr>
        <p:spPr>
          <a:xfrm>
            <a:off x="471488" y="44624"/>
            <a:ext cx="8229600" cy="996950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  <a:sp3d prstMaterial="softEdge">
              <a:bevelT w="25400" h="25400"/>
            </a:sp3d>
          </a:bodyPr>
          <a:lstStyle/>
          <a:p>
            <a:pPr lvl="0"/>
            <a:r>
              <a:rPr lang="zh-CN" altLang="en-US" dirty="0" smtClean="0"/>
              <a:t>单击此处编辑母版标题样式</a:t>
            </a:r>
          </a:p>
        </p:txBody>
      </p:sp>
      <p:sp>
        <p:nvSpPr>
          <p:cNvPr id="4" name="文本占位符 29"/>
          <p:cNvSpPr>
            <a:spLocks noGrp="1"/>
          </p:cNvSpPr>
          <p:nvPr>
            <p:ph idx="1"/>
          </p:nvPr>
        </p:nvSpPr>
        <p:spPr bwMode="auto">
          <a:xfrm>
            <a:off x="444500" y="1320800"/>
            <a:ext cx="8229600" cy="467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</a:p>
        </p:txBody>
      </p:sp>
      <p:sp>
        <p:nvSpPr>
          <p:cNvPr id="5" name="日期占位符 9"/>
          <p:cNvSpPr>
            <a:spLocks noGrp="1"/>
          </p:cNvSpPr>
          <p:nvPr>
            <p:ph type="dt" sz="half" idx="2"/>
          </p:nvPr>
        </p:nvSpPr>
        <p:spPr>
          <a:xfrm>
            <a:off x="6727825" y="6408738"/>
            <a:ext cx="1919288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 b="1">
                <a:solidFill>
                  <a:schemeClr val="tx1"/>
                </a:solidFill>
                <a:latin typeface="黑体" pitchFamily="49" charset="-122"/>
                <a:ea typeface="+mn-ea"/>
              </a:defRPr>
            </a:lvl1pPr>
            <a:extLst/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7" name="灯片编号占位符 17"/>
          <p:cNvSpPr>
            <a:spLocks noGrp="1"/>
          </p:cNvSpPr>
          <p:nvPr>
            <p:ph type="sldNum" sz="quarter" idx="4"/>
          </p:nvPr>
        </p:nvSpPr>
        <p:spPr>
          <a:xfrm>
            <a:off x="8647113" y="6408738"/>
            <a:ext cx="366712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  <a:latin typeface="黑体" pitchFamily="49" charset="-122"/>
                <a:ea typeface="+mn-ea"/>
              </a:defRPr>
            </a:lvl1pPr>
            <a:extLst/>
          </a:lstStyle>
          <a:p>
            <a:pPr>
              <a:defRPr/>
            </a:pPr>
            <a:fld id="{97388FAA-351D-4A89-BA11-F26F5ADB5C98}" type="slidenum">
              <a:rPr lang="en-US" altLang="zh-CN" smtClean="0"/>
              <a:pPr>
                <a:defRPr/>
              </a:pPr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6310526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777706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CA1FC61-F14F-4691-BFEC-2159B1FABA8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91081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719C94C-99DD-496E-8F63-7725AE7DF9B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15381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981075"/>
            <a:ext cx="4038600" cy="51450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981075"/>
            <a:ext cx="4038600" cy="51450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CA9AEF4-EEF5-4C85-9EC6-EC2D46F478D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72230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7544" y="29154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CB47CE7-15F7-4EB9-B5AA-CAC904B390E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44927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487D567-361A-479A-8598-43837F1465A6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90412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6F3808A-BAAA-452C-92CE-1A8C8CB01D7C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2574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0CD1106-C4FF-45E7-A990-58B6E3CD9EA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55159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C0C6694-9DD6-41F5-8B4C-25FE301B632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74744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7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5875"/>
            <a:ext cx="9144000" cy="687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843213" y="160338"/>
            <a:ext cx="5905500" cy="706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zh-CN" altLang="zh-CN" dirty="0" smtClean="0"/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981075"/>
            <a:ext cx="8229600" cy="5145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8761413" y="6581775"/>
            <a:ext cx="395287" cy="331788"/>
          </a:xfrm>
          <a:prstGeom prst="rect">
            <a:avLst/>
          </a:prstGeom>
          <a:solidFill>
            <a:schemeClr val="bg2"/>
          </a:solidFill>
          <a:ln w="19050">
            <a:noFill/>
            <a:miter lim="800000"/>
            <a:headEnd/>
            <a:tailEnd/>
          </a:ln>
          <a:effectLst/>
        </p:spPr>
        <p:txBody>
          <a:bodyPr vert="horz" wrap="square" lIns="18000" tIns="0" rIns="18000" bIns="0" numCol="1" anchor="ctr" anchorCtr="0" compatLnSpc="1">
            <a:prstTxWarp prst="textNoShape">
              <a:avLst/>
            </a:prstTxWarp>
          </a:bodyPr>
          <a:lstStyle>
            <a:lvl1pPr algn="ctr" eaLnBrk="1" fontAlgn="auto" hangingPunct="1">
              <a:spcBef>
                <a:spcPct val="30000"/>
              </a:spcBef>
              <a:spcAft>
                <a:spcPts val="0"/>
              </a:spcAft>
              <a:defRPr sz="16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1pPr>
          </a:lstStyle>
          <a:p>
            <a:pPr>
              <a:defRPr/>
            </a:pPr>
            <a:r>
              <a:rPr lang="en-US" altLang="zh-CN"/>
              <a:t>1</a:t>
            </a:r>
            <a:endParaRPr lang="zh-CN" alt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400" b="0">
                <a:solidFill>
                  <a:schemeClr val="tx1"/>
                </a:solidFill>
                <a:latin typeface="+mn-lt"/>
                <a:ea typeface="宋体" pitchFamily="2" charset="-122"/>
              </a:defRPr>
            </a:lvl1pPr>
          </a:lstStyle>
          <a:p>
            <a:pPr>
              <a:defRPr/>
            </a:pPr>
            <a:fld id="{F22C1847-E88B-4EF8-AF89-C4C78DD34B4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  <p:sp>
        <p:nvSpPr>
          <p:cNvPr id="1031" name="Rectangle 8"/>
          <p:cNvSpPr>
            <a:spLocks noChangeArrowheads="1"/>
          </p:cNvSpPr>
          <p:nvPr/>
        </p:nvSpPr>
        <p:spPr bwMode="auto">
          <a:xfrm>
            <a:off x="2916238" y="836613"/>
            <a:ext cx="5903912" cy="71437"/>
          </a:xfrm>
          <a:prstGeom prst="rect">
            <a:avLst/>
          </a:prstGeom>
          <a:gradFill rotWithShape="1">
            <a:gsLst>
              <a:gs pos="0">
                <a:srgbClr val="EAEAEA"/>
              </a:gs>
              <a:gs pos="100000">
                <a:srgbClr val="4D4D4D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CN" altLang="en-US" sz="2000">
              <a:latin typeface="华文楷体" pitchFamily="2" charset="-122"/>
              <a:ea typeface="华文楷体" pitchFamily="2" charset="-122"/>
            </a:endParaRPr>
          </a:p>
        </p:txBody>
      </p:sp>
      <p:pic>
        <p:nvPicPr>
          <p:cNvPr id="8" name="Picture 3"/>
          <p:cNvPicPr>
            <a:picLocks noChangeAspect="1" noChangeArrowheads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8388" y="6163382"/>
            <a:ext cx="4115612" cy="6946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  <p:sldLayoutId id="2147483720" r:id="rId12"/>
    <p:sldLayoutId id="2147483721" r:id="rId13"/>
    <p:sldLayoutId id="2147483722" r:id="rId14"/>
    <p:sldLayoutId id="2147483723" r:id="rId15"/>
    <p:sldLayoutId id="2147483724" r:id="rId16"/>
    <p:sldLayoutId id="2147483725" r:id="rId17"/>
  </p:sldLayoutIdLst>
  <p:timing>
    <p:tnLst>
      <p:par>
        <p:cTn id="1" dur="indefinite" restart="never" nodeType="tmRoot"/>
      </p:par>
    </p:tnLst>
  </p:timing>
  <p:hf sldNum="0" hdr="0" dt="0"/>
  <p:txStyles>
    <p:titleStyle>
      <a:lvl1pPr algn="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CC3300"/>
          </a:solidFill>
          <a:latin typeface="+mj-lt"/>
          <a:ea typeface="黑体" pitchFamily="49" charset="-122"/>
          <a:cs typeface="+mj-cs"/>
        </a:defRPr>
      </a:lvl1pPr>
      <a:lvl2pPr algn="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CC3300"/>
          </a:solidFill>
          <a:latin typeface="Candara" pitchFamily="34" charset="0"/>
          <a:ea typeface="华文新魏" pitchFamily="2" charset="-122"/>
        </a:defRPr>
      </a:lvl2pPr>
      <a:lvl3pPr algn="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CC3300"/>
          </a:solidFill>
          <a:latin typeface="Candara" pitchFamily="34" charset="0"/>
          <a:ea typeface="华文新魏" pitchFamily="2" charset="-122"/>
        </a:defRPr>
      </a:lvl3pPr>
      <a:lvl4pPr algn="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CC3300"/>
          </a:solidFill>
          <a:latin typeface="Candara" pitchFamily="34" charset="0"/>
          <a:ea typeface="华文新魏" pitchFamily="2" charset="-122"/>
        </a:defRPr>
      </a:lvl4pPr>
      <a:lvl5pPr algn="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CC3300"/>
          </a:solidFill>
          <a:latin typeface="Candara" pitchFamily="34" charset="0"/>
          <a:ea typeface="华文新魏" pitchFamily="2" charset="-122"/>
        </a:defRPr>
      </a:lvl5pPr>
      <a:lvl6pPr marL="457200" algn="r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C3300"/>
          </a:solidFill>
          <a:latin typeface="Arial" charset="0"/>
          <a:ea typeface="黑体" pitchFamily="2" charset="-122"/>
        </a:defRPr>
      </a:lvl6pPr>
      <a:lvl7pPr marL="914400" algn="r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C3300"/>
          </a:solidFill>
          <a:latin typeface="Arial" charset="0"/>
          <a:ea typeface="黑体" pitchFamily="2" charset="-122"/>
        </a:defRPr>
      </a:lvl7pPr>
      <a:lvl8pPr marL="1371600" algn="r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C3300"/>
          </a:solidFill>
          <a:latin typeface="Arial" charset="0"/>
          <a:ea typeface="黑体" pitchFamily="2" charset="-122"/>
        </a:defRPr>
      </a:lvl8pPr>
      <a:lvl9pPr marL="1828800" algn="r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C3300"/>
          </a:solidFill>
          <a:latin typeface="Arial" charset="0"/>
          <a:ea typeface="黑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000066"/>
        </a:buClr>
        <a:buSzPct val="80000"/>
        <a:buFont typeface="Wingdings" pitchFamily="2" charset="2"/>
        <a:buChar char="ì"/>
        <a:tabLst>
          <a:tab pos="2511425" algn="l"/>
        </a:tabLst>
        <a:defRPr sz="3200">
          <a:solidFill>
            <a:srgbClr val="000066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CC3300"/>
        </a:buClr>
        <a:buSzPct val="80000"/>
        <a:buFont typeface="Wingdings" pitchFamily="2" charset="2"/>
        <a:buChar char="n"/>
        <a:tabLst>
          <a:tab pos="2511425" algn="l"/>
        </a:tabLst>
        <a:defRPr sz="2800">
          <a:solidFill>
            <a:schemeClr val="tx1"/>
          </a:solidFill>
          <a:latin typeface="+mn-lt"/>
          <a:ea typeface="楷体_GB2312" pitchFamily="49" charset="-122"/>
          <a:cs typeface="楷体_GB2312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tabLst>
          <a:tab pos="2511425" algn="l"/>
        </a:tabLst>
        <a:defRPr sz="2400">
          <a:solidFill>
            <a:schemeClr val="tx1"/>
          </a:solidFill>
          <a:latin typeface="+mn-lt"/>
          <a:ea typeface="楷体_GB2312" pitchFamily="49" charset="-122"/>
          <a:cs typeface="楷体_GB2312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tabLst>
          <a:tab pos="2511425" algn="l"/>
        </a:tabLst>
        <a:defRPr sz="2000">
          <a:solidFill>
            <a:schemeClr val="tx1"/>
          </a:solidFill>
          <a:latin typeface="+mn-lt"/>
          <a:ea typeface="楷体_GB2312" pitchFamily="49" charset="-122"/>
          <a:cs typeface="楷体_GB2312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tabLst>
          <a:tab pos="2511425" algn="l"/>
        </a:tabLst>
        <a:defRPr sz="2000">
          <a:solidFill>
            <a:schemeClr val="tx1"/>
          </a:solidFill>
          <a:latin typeface="+mn-lt"/>
          <a:ea typeface="楷体_GB2312" pitchFamily="49" charset="-122"/>
          <a:cs typeface="楷体_GB2312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tabLst>
          <a:tab pos="2511425" algn="l"/>
        </a:tabLst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tabLst>
          <a:tab pos="2511425" algn="l"/>
        </a:tabLst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tabLst>
          <a:tab pos="2511425" algn="l"/>
        </a:tabLst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tabLst>
          <a:tab pos="2511425" algn="l"/>
        </a:tabLst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Relationship Id="rId4" Type="http://schemas.openxmlformats.org/officeDocument/2006/relationships/hyperlink" Target="http://ictclas.nlpir.org/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hyperlink" Target="mailto:kevinzhang@bit.edu.cn" TargetMode="Externa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755576" y="2492896"/>
            <a:ext cx="7772400" cy="1470025"/>
          </a:xfrm>
        </p:spPr>
        <p:txBody>
          <a:bodyPr/>
          <a:lstStyle/>
          <a:p>
            <a:pPr algn="ctr"/>
            <a:r>
              <a:rPr lang="zh-CN" altLang="en-US" sz="8800" dirty="0" smtClean="0"/>
              <a:t>欢迎参加</a:t>
            </a:r>
            <a:r>
              <a:rPr lang="en-US" altLang="zh-CN" sz="8800" dirty="0" smtClean="0"/>
              <a:t>NLPIR/ICTCLAS2014</a:t>
            </a:r>
            <a:r>
              <a:rPr lang="zh-CN" altLang="en-US" sz="8800" dirty="0" smtClean="0"/>
              <a:t>分词大会</a:t>
            </a:r>
            <a:endParaRPr lang="zh-CN" altLang="en-US" sz="8800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76707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/>
          </p:cNvSpPr>
          <p:nvPr/>
        </p:nvSpPr>
        <p:spPr bwMode="auto">
          <a:xfrm>
            <a:off x="2843213" y="160338"/>
            <a:ext cx="5905500" cy="706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3300"/>
                </a:solidFill>
                <a:latin typeface="+mj-lt"/>
                <a:ea typeface="黑体" pitchFamily="49" charset="-122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3300"/>
                </a:solidFill>
                <a:latin typeface="Candara" pitchFamily="34" charset="0"/>
                <a:ea typeface="华文新魏" pitchFamily="2" charset="-122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3300"/>
                </a:solidFill>
                <a:latin typeface="Candara" pitchFamily="34" charset="0"/>
                <a:ea typeface="华文新魏" pitchFamily="2" charset="-122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3300"/>
                </a:solidFill>
                <a:latin typeface="Candara" pitchFamily="34" charset="0"/>
                <a:ea typeface="华文新魏" pitchFamily="2" charset="-122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3300"/>
                </a:solidFill>
                <a:latin typeface="Candara" pitchFamily="34" charset="0"/>
                <a:ea typeface="华文新魏" pitchFamily="2" charset="-122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3300"/>
                </a:solidFill>
                <a:latin typeface="Arial" charset="0"/>
                <a:ea typeface="黑体" pitchFamily="2" charset="-122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3300"/>
                </a:solidFill>
                <a:latin typeface="Arial" charset="0"/>
                <a:ea typeface="黑体" pitchFamily="2" charset="-122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3300"/>
                </a:solidFill>
                <a:latin typeface="Arial" charset="0"/>
                <a:ea typeface="黑体" pitchFamily="2" charset="-122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3300"/>
                </a:solidFill>
                <a:latin typeface="Arial" charset="0"/>
                <a:ea typeface="黑体" pitchFamily="2" charset="-122"/>
              </a:defRPr>
            </a:lvl9pPr>
          </a:lstStyle>
          <a:p>
            <a:r>
              <a:rPr lang="en-US" altLang="zh-CN" sz="2800" dirty="0" smtClean="0"/>
              <a:t>NLPIR/ICTCLAS 2014</a:t>
            </a:r>
            <a:r>
              <a:rPr lang="zh-CN" altLang="en-US" sz="2800" dirty="0" smtClean="0"/>
              <a:t>之中英文分词</a:t>
            </a:r>
            <a:endParaRPr lang="zh-CN" sz="2800" dirty="0"/>
          </a:p>
        </p:txBody>
      </p:sp>
      <p:sp>
        <p:nvSpPr>
          <p:cNvPr id="9" name="矩形 8"/>
          <p:cNvSpPr/>
          <p:nvPr/>
        </p:nvSpPr>
        <p:spPr>
          <a:xfrm>
            <a:off x="1043608" y="836712"/>
            <a:ext cx="7200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2000" b="1" dirty="0">
                <a:latin typeface="楷体" panose="02010609060101010101" pitchFamily="49" charset="-122"/>
                <a:ea typeface="楷体" panose="02010609060101010101" pitchFamily="49" charset="-122"/>
              </a:rPr>
              <a:t>自动对中文英文信息进行分词与词性标注功能，涵盖了中文分词、英文分词、词性标注、未登录词识别与用户词典等功能</a:t>
            </a:r>
            <a:endParaRPr lang="zh-CN" altLang="en-US" sz="20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5028" y="1464796"/>
            <a:ext cx="6965404" cy="56240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38781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1196752"/>
            <a:ext cx="6336704" cy="5116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标题 1"/>
          <p:cNvSpPr txBox="1">
            <a:spLocks/>
          </p:cNvSpPr>
          <p:nvPr/>
        </p:nvSpPr>
        <p:spPr bwMode="auto">
          <a:xfrm>
            <a:off x="2843213" y="160338"/>
            <a:ext cx="5905500" cy="706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3300"/>
                </a:solidFill>
                <a:latin typeface="+mj-lt"/>
                <a:ea typeface="黑体" pitchFamily="49" charset="-122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3300"/>
                </a:solidFill>
                <a:latin typeface="Candara" pitchFamily="34" charset="0"/>
                <a:ea typeface="华文新魏" pitchFamily="2" charset="-122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3300"/>
                </a:solidFill>
                <a:latin typeface="Candara" pitchFamily="34" charset="0"/>
                <a:ea typeface="华文新魏" pitchFamily="2" charset="-122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3300"/>
                </a:solidFill>
                <a:latin typeface="Candara" pitchFamily="34" charset="0"/>
                <a:ea typeface="华文新魏" pitchFamily="2" charset="-122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3300"/>
                </a:solidFill>
                <a:latin typeface="Candara" pitchFamily="34" charset="0"/>
                <a:ea typeface="华文新魏" pitchFamily="2" charset="-122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3300"/>
                </a:solidFill>
                <a:latin typeface="Arial" charset="0"/>
                <a:ea typeface="黑体" pitchFamily="2" charset="-122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3300"/>
                </a:solidFill>
                <a:latin typeface="Arial" charset="0"/>
                <a:ea typeface="黑体" pitchFamily="2" charset="-122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3300"/>
                </a:solidFill>
                <a:latin typeface="Arial" charset="0"/>
                <a:ea typeface="黑体" pitchFamily="2" charset="-122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3300"/>
                </a:solidFill>
                <a:latin typeface="Arial" charset="0"/>
                <a:ea typeface="黑体" pitchFamily="2" charset="-122"/>
              </a:defRPr>
            </a:lvl9pPr>
          </a:lstStyle>
          <a:p>
            <a:r>
              <a:rPr lang="en-US" altLang="zh-CN" sz="2800" dirty="0" smtClean="0"/>
              <a:t>NLPIR/ICTCLAS 2014</a:t>
            </a:r>
            <a:r>
              <a:rPr lang="zh-CN" altLang="en-US" sz="2800" dirty="0" smtClean="0"/>
              <a:t>之英文分词</a:t>
            </a:r>
            <a:endParaRPr lang="zh-CN" sz="2800" dirty="0"/>
          </a:p>
        </p:txBody>
      </p:sp>
    </p:spTree>
    <p:extLst>
      <p:ext uri="{BB962C8B-B14F-4D97-AF65-F5344CB8AC3E}">
        <p14:creationId xmlns:p14="http://schemas.microsoft.com/office/powerpoint/2010/main" val="263774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/>
          </p:cNvSpPr>
          <p:nvPr/>
        </p:nvSpPr>
        <p:spPr bwMode="auto">
          <a:xfrm>
            <a:off x="2843213" y="160338"/>
            <a:ext cx="5905500" cy="706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3300"/>
                </a:solidFill>
                <a:latin typeface="+mj-lt"/>
                <a:ea typeface="黑体" pitchFamily="49" charset="-122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3300"/>
                </a:solidFill>
                <a:latin typeface="Candara" pitchFamily="34" charset="0"/>
                <a:ea typeface="华文新魏" pitchFamily="2" charset="-122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3300"/>
                </a:solidFill>
                <a:latin typeface="Candara" pitchFamily="34" charset="0"/>
                <a:ea typeface="华文新魏" pitchFamily="2" charset="-122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3300"/>
                </a:solidFill>
                <a:latin typeface="Candara" pitchFamily="34" charset="0"/>
                <a:ea typeface="华文新魏" pitchFamily="2" charset="-122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3300"/>
                </a:solidFill>
                <a:latin typeface="Candara" pitchFamily="34" charset="0"/>
                <a:ea typeface="华文新魏" pitchFamily="2" charset="-122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3300"/>
                </a:solidFill>
                <a:latin typeface="Arial" charset="0"/>
                <a:ea typeface="黑体" pitchFamily="2" charset="-122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3300"/>
                </a:solidFill>
                <a:latin typeface="Arial" charset="0"/>
                <a:ea typeface="黑体" pitchFamily="2" charset="-122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3300"/>
                </a:solidFill>
                <a:latin typeface="Arial" charset="0"/>
                <a:ea typeface="黑体" pitchFamily="2" charset="-122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3300"/>
                </a:solidFill>
                <a:latin typeface="Arial" charset="0"/>
                <a:ea typeface="黑体" pitchFamily="2" charset="-122"/>
              </a:defRPr>
            </a:lvl9pPr>
          </a:lstStyle>
          <a:p>
            <a:r>
              <a:rPr lang="en-US" altLang="zh-CN" sz="2800" dirty="0" smtClean="0"/>
              <a:t>NLPIR/ICTCLAS 2014</a:t>
            </a:r>
            <a:r>
              <a:rPr lang="zh-CN" altLang="en-US" sz="2800" dirty="0" smtClean="0"/>
              <a:t>之关键语义分析</a:t>
            </a:r>
            <a:endParaRPr lang="zh-CN" sz="28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6492" y="871224"/>
            <a:ext cx="6749380" cy="54496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17447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/>
          </p:cNvSpPr>
          <p:nvPr/>
        </p:nvSpPr>
        <p:spPr bwMode="auto">
          <a:xfrm>
            <a:off x="2843213" y="160338"/>
            <a:ext cx="5905500" cy="706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3300"/>
                </a:solidFill>
                <a:latin typeface="+mj-lt"/>
                <a:ea typeface="黑体" pitchFamily="49" charset="-122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3300"/>
                </a:solidFill>
                <a:latin typeface="Candara" pitchFamily="34" charset="0"/>
                <a:ea typeface="华文新魏" pitchFamily="2" charset="-122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3300"/>
                </a:solidFill>
                <a:latin typeface="Candara" pitchFamily="34" charset="0"/>
                <a:ea typeface="华文新魏" pitchFamily="2" charset="-122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3300"/>
                </a:solidFill>
                <a:latin typeface="Candara" pitchFamily="34" charset="0"/>
                <a:ea typeface="华文新魏" pitchFamily="2" charset="-122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3300"/>
                </a:solidFill>
                <a:latin typeface="Candara" pitchFamily="34" charset="0"/>
                <a:ea typeface="华文新魏" pitchFamily="2" charset="-122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3300"/>
                </a:solidFill>
                <a:latin typeface="Arial" charset="0"/>
                <a:ea typeface="黑体" pitchFamily="2" charset="-122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3300"/>
                </a:solidFill>
                <a:latin typeface="Arial" charset="0"/>
                <a:ea typeface="黑体" pitchFamily="2" charset="-122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3300"/>
                </a:solidFill>
                <a:latin typeface="Arial" charset="0"/>
                <a:ea typeface="黑体" pitchFamily="2" charset="-122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3300"/>
                </a:solidFill>
                <a:latin typeface="Arial" charset="0"/>
                <a:ea typeface="黑体" pitchFamily="2" charset="-122"/>
              </a:defRPr>
            </a:lvl9pPr>
          </a:lstStyle>
          <a:p>
            <a:r>
              <a:rPr lang="en-US" altLang="zh-CN" sz="2800" dirty="0" smtClean="0"/>
              <a:t>NLPIR/ICTCLAS 2014</a:t>
            </a:r>
            <a:r>
              <a:rPr lang="zh-CN" altLang="en-US" sz="2800" dirty="0" smtClean="0"/>
              <a:t>之关键语义分析</a:t>
            </a:r>
            <a:endParaRPr lang="zh-CN" sz="2800" dirty="0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980728"/>
            <a:ext cx="6790444" cy="5482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93136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/>
          </p:cNvSpPr>
          <p:nvPr/>
        </p:nvSpPr>
        <p:spPr bwMode="auto">
          <a:xfrm>
            <a:off x="2843213" y="160338"/>
            <a:ext cx="5905500" cy="706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3300"/>
                </a:solidFill>
                <a:latin typeface="+mj-lt"/>
                <a:ea typeface="黑体" pitchFamily="49" charset="-122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3300"/>
                </a:solidFill>
                <a:latin typeface="Candara" pitchFamily="34" charset="0"/>
                <a:ea typeface="华文新魏" pitchFamily="2" charset="-122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3300"/>
                </a:solidFill>
                <a:latin typeface="Candara" pitchFamily="34" charset="0"/>
                <a:ea typeface="华文新魏" pitchFamily="2" charset="-122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3300"/>
                </a:solidFill>
                <a:latin typeface="Candara" pitchFamily="34" charset="0"/>
                <a:ea typeface="华文新魏" pitchFamily="2" charset="-122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3300"/>
                </a:solidFill>
                <a:latin typeface="Candara" pitchFamily="34" charset="0"/>
                <a:ea typeface="华文新魏" pitchFamily="2" charset="-122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3300"/>
                </a:solidFill>
                <a:latin typeface="Arial" charset="0"/>
                <a:ea typeface="黑体" pitchFamily="2" charset="-122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3300"/>
                </a:solidFill>
                <a:latin typeface="Arial" charset="0"/>
                <a:ea typeface="黑体" pitchFamily="2" charset="-122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3300"/>
                </a:solidFill>
                <a:latin typeface="Arial" charset="0"/>
                <a:ea typeface="黑体" pitchFamily="2" charset="-122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3300"/>
                </a:solidFill>
                <a:latin typeface="Arial" charset="0"/>
                <a:ea typeface="黑体" pitchFamily="2" charset="-122"/>
              </a:defRPr>
            </a:lvl9pPr>
          </a:lstStyle>
          <a:p>
            <a:r>
              <a:rPr lang="en-US" altLang="zh-CN" sz="2800" dirty="0" smtClean="0"/>
              <a:t>NLPIR/ICTCLAS 2014</a:t>
            </a:r>
            <a:r>
              <a:rPr lang="zh-CN" altLang="en-US" sz="2800" dirty="0" smtClean="0"/>
              <a:t>之新词识别</a:t>
            </a:r>
            <a:endParaRPr lang="zh-CN" sz="28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968375"/>
            <a:ext cx="6813376" cy="55027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68061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/>
          </p:cNvSpPr>
          <p:nvPr/>
        </p:nvSpPr>
        <p:spPr bwMode="auto">
          <a:xfrm>
            <a:off x="2843213" y="160338"/>
            <a:ext cx="5905500" cy="706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3300"/>
                </a:solidFill>
                <a:latin typeface="+mj-lt"/>
                <a:ea typeface="黑体" pitchFamily="49" charset="-122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3300"/>
                </a:solidFill>
                <a:latin typeface="Candara" pitchFamily="34" charset="0"/>
                <a:ea typeface="华文新魏" pitchFamily="2" charset="-122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3300"/>
                </a:solidFill>
                <a:latin typeface="Candara" pitchFamily="34" charset="0"/>
                <a:ea typeface="华文新魏" pitchFamily="2" charset="-122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3300"/>
                </a:solidFill>
                <a:latin typeface="Candara" pitchFamily="34" charset="0"/>
                <a:ea typeface="华文新魏" pitchFamily="2" charset="-122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3300"/>
                </a:solidFill>
                <a:latin typeface="Candara" pitchFamily="34" charset="0"/>
                <a:ea typeface="华文新魏" pitchFamily="2" charset="-122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3300"/>
                </a:solidFill>
                <a:latin typeface="Arial" charset="0"/>
                <a:ea typeface="黑体" pitchFamily="2" charset="-122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3300"/>
                </a:solidFill>
                <a:latin typeface="Arial" charset="0"/>
                <a:ea typeface="黑体" pitchFamily="2" charset="-122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3300"/>
                </a:solidFill>
                <a:latin typeface="Arial" charset="0"/>
                <a:ea typeface="黑体" pitchFamily="2" charset="-122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3300"/>
                </a:solidFill>
                <a:latin typeface="Arial" charset="0"/>
                <a:ea typeface="黑体" pitchFamily="2" charset="-122"/>
              </a:defRPr>
            </a:lvl9pPr>
          </a:lstStyle>
          <a:p>
            <a:r>
              <a:rPr lang="en-US" altLang="zh-CN" sz="2800" dirty="0" smtClean="0"/>
              <a:t>NLPIR/ICTCLAS 2014</a:t>
            </a:r>
            <a:r>
              <a:rPr lang="zh-CN" altLang="en-US" sz="2800" dirty="0" smtClean="0"/>
              <a:t>之用户词典</a:t>
            </a:r>
            <a:endParaRPr lang="zh-CN" sz="2800" dirty="0"/>
          </a:p>
        </p:txBody>
      </p:sp>
      <p:pic>
        <p:nvPicPr>
          <p:cNvPr id="4099" name="图片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9700" y="982663"/>
            <a:ext cx="6474668" cy="5234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40548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/>
          </p:cNvSpPr>
          <p:nvPr/>
        </p:nvSpPr>
        <p:spPr bwMode="auto">
          <a:xfrm>
            <a:off x="2843213" y="160338"/>
            <a:ext cx="5905500" cy="706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3300"/>
                </a:solidFill>
                <a:latin typeface="+mj-lt"/>
                <a:ea typeface="黑体" pitchFamily="49" charset="-122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3300"/>
                </a:solidFill>
                <a:latin typeface="Candara" pitchFamily="34" charset="0"/>
                <a:ea typeface="华文新魏" pitchFamily="2" charset="-122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3300"/>
                </a:solidFill>
                <a:latin typeface="Candara" pitchFamily="34" charset="0"/>
                <a:ea typeface="华文新魏" pitchFamily="2" charset="-122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3300"/>
                </a:solidFill>
                <a:latin typeface="Candara" pitchFamily="34" charset="0"/>
                <a:ea typeface="华文新魏" pitchFamily="2" charset="-122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3300"/>
                </a:solidFill>
                <a:latin typeface="Candara" pitchFamily="34" charset="0"/>
                <a:ea typeface="华文新魏" pitchFamily="2" charset="-122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3300"/>
                </a:solidFill>
                <a:latin typeface="Arial" charset="0"/>
                <a:ea typeface="黑体" pitchFamily="2" charset="-122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3300"/>
                </a:solidFill>
                <a:latin typeface="Arial" charset="0"/>
                <a:ea typeface="黑体" pitchFamily="2" charset="-122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3300"/>
                </a:solidFill>
                <a:latin typeface="Arial" charset="0"/>
                <a:ea typeface="黑体" pitchFamily="2" charset="-122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3300"/>
                </a:solidFill>
                <a:latin typeface="Arial" charset="0"/>
                <a:ea typeface="黑体" pitchFamily="2" charset="-122"/>
              </a:defRPr>
            </a:lvl9pPr>
          </a:lstStyle>
          <a:p>
            <a:r>
              <a:rPr lang="en-US" altLang="zh-CN" sz="2800" dirty="0" smtClean="0"/>
              <a:t>NLPIR/ICTCLAS 2014</a:t>
            </a:r>
            <a:r>
              <a:rPr lang="zh-CN" altLang="en-US" sz="2800" dirty="0" smtClean="0"/>
              <a:t>之批处理工具</a:t>
            </a:r>
            <a:endParaRPr lang="zh-CN" sz="2800" dirty="0"/>
          </a:p>
        </p:txBody>
      </p:sp>
      <p:pic>
        <p:nvPicPr>
          <p:cNvPr id="5122" name="图片 2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866774"/>
            <a:ext cx="6912768" cy="51835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图片 2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087551"/>
            <a:ext cx="6669286" cy="4741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4" name="图片 2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012824"/>
            <a:ext cx="6734467" cy="48167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5" name="图片 3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5641" y="1130532"/>
            <a:ext cx="6878577" cy="4919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55978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002535" y="311341"/>
            <a:ext cx="8017355" cy="706438"/>
          </a:xfrm>
        </p:spPr>
        <p:txBody>
          <a:bodyPr>
            <a:noAutofit/>
          </a:bodyPr>
          <a:lstStyle/>
          <a:p>
            <a:r>
              <a:rPr lang="en-US" altLang="zh-CN" sz="3200" dirty="0"/>
              <a:t>NLPIR</a:t>
            </a:r>
            <a:r>
              <a:rPr lang="zh-CN" altLang="en-US" sz="3200" dirty="0"/>
              <a:t>大数据搜索与挖掘技术开发平台</a:t>
            </a:r>
            <a:endParaRPr lang="zh-CN" sz="3200" dirty="0"/>
          </a:p>
        </p:txBody>
      </p:sp>
      <p:sp>
        <p:nvSpPr>
          <p:cNvPr id="64515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0" y="981075"/>
            <a:ext cx="8148638" cy="5146675"/>
          </a:xfrm>
        </p:spPr>
        <p:txBody>
          <a:bodyPr/>
          <a:lstStyle/>
          <a:p>
            <a:r>
              <a:rPr lang="zh-CN" altLang="en-US" sz="2400" dirty="0" smtClean="0">
                <a:solidFill>
                  <a:srgbClr val="002060"/>
                </a:solidFill>
              </a:rPr>
              <a:t>NLPIR网络搜索与挖掘共享开发平台，针对语言信息内容处理的全技术链条的共享开发平台。12年专业研究与工程积累，提供应用软件及各平台下的二次开发包，非商用永久免费。www.nlpir.org下载。</a:t>
            </a:r>
          </a:p>
          <a:p>
            <a:endParaRPr lang="zh-CN" altLang="en-US" sz="2000" dirty="0" smtClean="0">
              <a:solidFill>
                <a:srgbClr val="002060"/>
              </a:solidFill>
            </a:endParaRPr>
          </a:p>
          <a:p>
            <a:endParaRPr lang="zh-CN" altLang="en-US" sz="2000" dirty="0" smtClean="0">
              <a:solidFill>
                <a:srgbClr val="002060"/>
              </a:solidFill>
            </a:endParaRPr>
          </a:p>
          <a:p>
            <a:r>
              <a:rPr lang="zh-CN" altLang="en-US" sz="2800" dirty="0" smtClean="0">
                <a:solidFill>
                  <a:srgbClr val="002060"/>
                </a:solidFill>
              </a:rPr>
              <a:t>核心功能包括：</a:t>
            </a:r>
          </a:p>
          <a:p>
            <a:pPr lvl="1"/>
            <a:r>
              <a:rPr lang="zh-CN" altLang="en-US" dirty="0" smtClean="0">
                <a:solidFill>
                  <a:srgbClr val="002060"/>
                </a:solidFill>
              </a:rPr>
              <a:t>搜索类：全文精准检索；</a:t>
            </a:r>
          </a:p>
          <a:p>
            <a:pPr lvl="1"/>
            <a:r>
              <a:rPr lang="zh-CN" altLang="en-US" dirty="0" smtClean="0">
                <a:solidFill>
                  <a:srgbClr val="002060"/>
                </a:solidFill>
              </a:rPr>
              <a:t>语言类：新词发现，分词标注，统计分析与术语翻译；关键词提取；</a:t>
            </a:r>
          </a:p>
          <a:p>
            <a:pPr lvl="1"/>
            <a:r>
              <a:rPr lang="zh-CN" altLang="en-US" dirty="0" smtClean="0">
                <a:solidFill>
                  <a:srgbClr val="002060"/>
                </a:solidFill>
              </a:rPr>
              <a:t>文档类：文本聚类及热点分析；分类过滤；自动摘要；文档去重；情感分析</a:t>
            </a:r>
          </a:p>
        </p:txBody>
      </p:sp>
      <p:pic>
        <p:nvPicPr>
          <p:cNvPr id="64516" name="Picture 4"/>
          <p:cNvPicPr>
            <a:picLocks noGrp="1" noChangeAspect="1" noChangeArrowheads="1"/>
          </p:cNvPicPr>
          <p:nvPr>
            <p:ph sz="quarter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342299" y="2589391"/>
            <a:ext cx="5278438" cy="647700"/>
          </a:xfrm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64517" name="Picture 5"/>
          <p:cNvPicPr>
            <a:picLocks noGrp="1" noChangeAspect="1" noChangeArrowheads="1"/>
          </p:cNvPicPr>
          <p:nvPr>
            <p:ph sz="quarter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77961" y="2596315"/>
            <a:ext cx="1306513" cy="631825"/>
          </a:xfrm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8528683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/>
          </p:cNvSpPr>
          <p:nvPr/>
        </p:nvSpPr>
        <p:spPr bwMode="auto">
          <a:xfrm>
            <a:off x="2843213" y="160338"/>
            <a:ext cx="5905500" cy="706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3300"/>
                </a:solidFill>
                <a:latin typeface="+mj-lt"/>
                <a:ea typeface="黑体" pitchFamily="49" charset="-122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3300"/>
                </a:solidFill>
                <a:latin typeface="Candara" pitchFamily="34" charset="0"/>
                <a:ea typeface="华文新魏" pitchFamily="2" charset="-122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3300"/>
                </a:solidFill>
                <a:latin typeface="Candara" pitchFamily="34" charset="0"/>
                <a:ea typeface="华文新魏" pitchFamily="2" charset="-122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3300"/>
                </a:solidFill>
                <a:latin typeface="Candara" pitchFamily="34" charset="0"/>
                <a:ea typeface="华文新魏" pitchFamily="2" charset="-122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3300"/>
                </a:solidFill>
                <a:latin typeface="Candara" pitchFamily="34" charset="0"/>
                <a:ea typeface="华文新魏" pitchFamily="2" charset="-122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3300"/>
                </a:solidFill>
                <a:latin typeface="Arial" charset="0"/>
                <a:ea typeface="黑体" pitchFamily="2" charset="-122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3300"/>
                </a:solidFill>
                <a:latin typeface="Arial" charset="0"/>
                <a:ea typeface="黑体" pitchFamily="2" charset="-122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3300"/>
                </a:solidFill>
                <a:latin typeface="Arial" charset="0"/>
                <a:ea typeface="黑体" pitchFamily="2" charset="-122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3300"/>
                </a:solidFill>
                <a:latin typeface="Arial" charset="0"/>
                <a:ea typeface="黑体" pitchFamily="2" charset="-122"/>
              </a:defRPr>
            </a:lvl9pPr>
          </a:lstStyle>
          <a:p>
            <a:r>
              <a:rPr lang="en-US" altLang="zh-CN" sz="2800" dirty="0" smtClean="0"/>
              <a:t>NLPIR/ICTCLAS 2014</a:t>
            </a:r>
            <a:r>
              <a:rPr lang="zh-CN" altLang="en-US" sz="2800" dirty="0" smtClean="0"/>
              <a:t>之篇章语义</a:t>
            </a:r>
            <a:endParaRPr lang="zh-CN" sz="2800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213" y="874788"/>
            <a:ext cx="8029575" cy="524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33435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>
            <a:spLocks/>
          </p:cNvSpPr>
          <p:nvPr/>
        </p:nvSpPr>
        <p:spPr bwMode="auto">
          <a:xfrm>
            <a:off x="2842964" y="160338"/>
            <a:ext cx="5905500" cy="706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3300"/>
                </a:solidFill>
                <a:latin typeface="+mj-lt"/>
                <a:ea typeface="黑体" pitchFamily="49" charset="-122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3300"/>
                </a:solidFill>
                <a:latin typeface="Candara" pitchFamily="34" charset="0"/>
                <a:ea typeface="华文新魏" pitchFamily="2" charset="-122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3300"/>
                </a:solidFill>
                <a:latin typeface="Candara" pitchFamily="34" charset="0"/>
                <a:ea typeface="华文新魏" pitchFamily="2" charset="-122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3300"/>
                </a:solidFill>
                <a:latin typeface="Candara" pitchFamily="34" charset="0"/>
                <a:ea typeface="华文新魏" pitchFamily="2" charset="-122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3300"/>
                </a:solidFill>
                <a:latin typeface="Candara" pitchFamily="34" charset="0"/>
                <a:ea typeface="华文新魏" pitchFamily="2" charset="-122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3300"/>
                </a:solidFill>
                <a:latin typeface="Arial" charset="0"/>
                <a:ea typeface="黑体" pitchFamily="2" charset="-122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3300"/>
                </a:solidFill>
                <a:latin typeface="Arial" charset="0"/>
                <a:ea typeface="黑体" pitchFamily="2" charset="-122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3300"/>
                </a:solidFill>
                <a:latin typeface="Arial" charset="0"/>
                <a:ea typeface="黑体" pitchFamily="2" charset="-122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3300"/>
                </a:solidFill>
                <a:latin typeface="Arial" charset="0"/>
                <a:ea typeface="黑体" pitchFamily="2" charset="-122"/>
              </a:defRPr>
            </a:lvl9pPr>
          </a:lstStyle>
          <a:p>
            <a:r>
              <a:rPr lang="en-US" altLang="zh-CN" sz="3200" dirty="0" smtClean="0"/>
              <a:t>NLPIR/ICTCLAS 2014</a:t>
            </a:r>
            <a:r>
              <a:rPr lang="zh-CN" altLang="en-US" sz="3200" smtClean="0"/>
              <a:t>之溯源</a:t>
            </a:r>
            <a:endParaRPr lang="zh-CN" sz="3200" dirty="0"/>
          </a:p>
        </p:txBody>
      </p:sp>
      <p:sp>
        <p:nvSpPr>
          <p:cNvPr id="4" name="圆角矩形 3"/>
          <p:cNvSpPr/>
          <p:nvPr/>
        </p:nvSpPr>
        <p:spPr>
          <a:xfrm>
            <a:off x="180000" y="1268760"/>
            <a:ext cx="8784488" cy="4680520"/>
          </a:xfrm>
          <a:prstGeom prst="roundRect">
            <a:avLst>
              <a:gd name="adj" fmla="val 1655"/>
            </a:avLst>
          </a:prstGeom>
          <a:blipFill>
            <a:blip r:embed="rId2"/>
            <a:tile tx="0" ty="0" sx="100000" sy="100000" flip="none" algn="tl"/>
          </a:blipFill>
          <a:ln w="28575" cmpd="thickThin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endParaRPr lang="zh-CN" altLang="en-US" dirty="0">
              <a:solidFill>
                <a:prstClr val="white"/>
              </a:solidFill>
            </a:endParaRPr>
          </a:p>
        </p:txBody>
      </p:sp>
      <p:sp>
        <p:nvSpPr>
          <p:cNvPr id="5" name="右箭头 4"/>
          <p:cNvSpPr/>
          <p:nvPr/>
        </p:nvSpPr>
        <p:spPr>
          <a:xfrm>
            <a:off x="395536" y="3493186"/>
            <a:ext cx="8460827" cy="288868"/>
          </a:xfrm>
          <a:prstGeom prst="rightArrow">
            <a:avLst/>
          </a:prstGeom>
          <a:solidFill>
            <a:schemeClr val="accent3">
              <a:lumMod val="8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1400">
              <a:solidFill>
                <a:prstClr val="black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95536" y="3474276"/>
            <a:ext cx="745717" cy="307777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altLang="zh-CN" sz="140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</a:t>
            </a:r>
            <a:r>
              <a:rPr lang="en-US" altLang="zh-CN" sz="140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00</a:t>
            </a:r>
            <a:r>
              <a:rPr lang="zh-CN" altLang="en-US" sz="140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年</a:t>
            </a:r>
            <a:endParaRPr lang="zh-CN" altLang="en-US" sz="14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线形标注 1(带强调线) 6"/>
          <p:cNvSpPr/>
          <p:nvPr/>
        </p:nvSpPr>
        <p:spPr>
          <a:xfrm>
            <a:off x="1273410" y="2474149"/>
            <a:ext cx="1905394" cy="954903"/>
          </a:xfrm>
          <a:prstGeom prst="accentCallout1">
            <a:avLst>
              <a:gd name="adj1" fmla="val 59647"/>
              <a:gd name="adj2" fmla="val -9020"/>
              <a:gd name="adj3" fmla="val 105752"/>
              <a:gd name="adj4" fmla="val -32872"/>
            </a:avLst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t" anchorCtr="0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 smtClean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张华平在中科院计算所刘群教授课题组硕士一年级，发布第一版</a:t>
            </a:r>
            <a:r>
              <a:rPr lang="en-US" altLang="zh-CN" sz="1400" dirty="0" smtClean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ICTCLAS</a:t>
            </a:r>
            <a:r>
              <a:rPr lang="zh-CN" altLang="en-US" sz="1400" dirty="0" smtClean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并开源</a:t>
            </a:r>
            <a:endParaRPr lang="zh-CN" altLang="en-US" sz="1400" dirty="0">
              <a:solidFill>
                <a:srgbClr val="00206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线形标注 1(带强调线) 7"/>
          <p:cNvSpPr/>
          <p:nvPr/>
        </p:nvSpPr>
        <p:spPr>
          <a:xfrm>
            <a:off x="2306314" y="4086392"/>
            <a:ext cx="1329582" cy="915525"/>
          </a:xfrm>
          <a:prstGeom prst="accentCallout1">
            <a:avLst>
              <a:gd name="adj1" fmla="val 18750"/>
              <a:gd name="adj2" fmla="val -8333"/>
              <a:gd name="adj3" fmla="val -40209"/>
              <a:gd name="adj4" fmla="val -29683"/>
            </a:avLst>
          </a:prstGeom>
          <a:noFill/>
          <a:ln>
            <a:solidFill>
              <a:schemeClr val="accent6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 anchorCtr="0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400" dirty="0" smtClean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ICTCLAS2.0 </a:t>
            </a:r>
            <a:r>
              <a:rPr lang="zh-CN" altLang="en-US" sz="1400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获得国内</a:t>
            </a:r>
            <a:r>
              <a:rPr lang="en-US" altLang="zh-CN" sz="1400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973</a:t>
            </a:r>
            <a:r>
              <a:rPr lang="zh-CN" altLang="en-US" sz="1400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评测第一名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915816" y="3490583"/>
            <a:ext cx="729687" cy="307777"/>
          </a:xfrm>
          <a:prstGeom prst="rect">
            <a:avLst/>
          </a:prstGeom>
          <a:solidFill>
            <a:srgbClr val="FF0066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zh-CN" sz="140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2003</a:t>
            </a:r>
            <a:r>
              <a:rPr lang="zh-CN" altLang="en-US" sz="140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年</a:t>
            </a:r>
            <a:endParaRPr lang="zh-CN" altLang="en-US" sz="14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线形标注 1(带强调线) 9"/>
          <p:cNvSpPr/>
          <p:nvPr/>
        </p:nvSpPr>
        <p:spPr>
          <a:xfrm>
            <a:off x="3419872" y="1638120"/>
            <a:ext cx="1944216" cy="837002"/>
          </a:xfrm>
          <a:prstGeom prst="accentCallout1">
            <a:avLst>
              <a:gd name="adj1" fmla="val 67684"/>
              <a:gd name="adj2" fmla="val -1380"/>
              <a:gd name="adj3" fmla="val 217004"/>
              <a:gd name="adj4" fmla="val -18964"/>
            </a:avLst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 anchorCtr="0"/>
          <a:lstStyle/>
          <a:p>
            <a:r>
              <a:rPr lang="en-US" altLang="zh-CN" sz="1400" dirty="0" smtClean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ICTCLAS3.0 </a:t>
            </a:r>
            <a:r>
              <a:rPr lang="zh-CN" altLang="en-US" sz="1400" dirty="0" smtClean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获得</a:t>
            </a:r>
            <a:r>
              <a:rPr lang="zh-CN" altLang="en-US" sz="1400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第一届</a:t>
            </a:r>
            <a:r>
              <a:rPr lang="en-US" altLang="zh-CN" sz="1400" dirty="0" smtClean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SIGHAN</a:t>
            </a:r>
            <a:r>
              <a:rPr lang="zh-CN" altLang="en-US" sz="1400" dirty="0" smtClean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国际分词评测综合第一</a:t>
            </a:r>
            <a:endParaRPr lang="zh-CN" altLang="en-US" sz="1400" dirty="0">
              <a:solidFill>
                <a:srgbClr val="00206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211960" y="3474276"/>
            <a:ext cx="729687" cy="307777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40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2010</a:t>
            </a:r>
            <a:r>
              <a:rPr lang="zh-CN" altLang="en-US" sz="140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年</a:t>
            </a:r>
            <a:endParaRPr lang="zh-CN" altLang="en-US" sz="14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164288" y="3474276"/>
            <a:ext cx="810033" cy="307777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CN" sz="140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2013</a:t>
            </a:r>
            <a:r>
              <a:rPr lang="zh-CN" altLang="en-US" sz="140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年</a:t>
            </a:r>
            <a:endParaRPr lang="zh-CN" altLang="en-US" sz="14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619672" y="3474276"/>
            <a:ext cx="802712" cy="307777"/>
          </a:xfrm>
          <a:prstGeom prst="rect">
            <a:avLst/>
          </a:prstGeom>
          <a:solidFill>
            <a:srgbClr val="00B05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40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2002</a:t>
            </a:r>
            <a:r>
              <a:rPr lang="zh-CN" altLang="en-US" sz="140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年</a:t>
            </a:r>
            <a:endParaRPr lang="zh-CN" altLang="en-US" sz="14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线形标注 1(带强调线) 14"/>
          <p:cNvSpPr/>
          <p:nvPr/>
        </p:nvSpPr>
        <p:spPr>
          <a:xfrm>
            <a:off x="6228184" y="2431877"/>
            <a:ext cx="2126333" cy="820155"/>
          </a:xfrm>
          <a:prstGeom prst="accentCallout1">
            <a:avLst>
              <a:gd name="adj1" fmla="val 64610"/>
              <a:gd name="adj2" fmla="val -1088"/>
              <a:gd name="adj3" fmla="val 130888"/>
              <a:gd name="adj4" fmla="val -19132"/>
            </a:avLst>
          </a:prstGeom>
          <a:noFill/>
          <a:ln>
            <a:solidFill>
              <a:schemeClr val="accent2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t" anchorCtr="0"/>
          <a:lstStyle/>
          <a:p>
            <a:r>
              <a:rPr lang="en-US" altLang="zh-CN" sz="1400" dirty="0" smtClean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NLPIR2013</a:t>
            </a:r>
            <a:r>
              <a:rPr lang="zh-CN" altLang="en-US" sz="140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新增新词识别、关键词提取、微博分词、自适应分词</a:t>
            </a:r>
          </a:p>
        </p:txBody>
      </p:sp>
      <p:cxnSp>
        <p:nvCxnSpPr>
          <p:cNvPr id="18" name="直接连接符 17"/>
          <p:cNvCxnSpPr/>
          <p:nvPr/>
        </p:nvCxnSpPr>
        <p:spPr>
          <a:xfrm>
            <a:off x="323528" y="2430208"/>
            <a:ext cx="8640960" cy="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>
            <a:off x="323528" y="3464742"/>
            <a:ext cx="8640960" cy="0"/>
          </a:xfrm>
          <a:prstGeom prst="line">
            <a:avLst/>
          </a:prstGeom>
          <a:ln w="12700">
            <a:noFill/>
            <a:prstDash val="dash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>
            <a:off x="323528" y="4976910"/>
            <a:ext cx="8640960" cy="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5714521" y="3481263"/>
            <a:ext cx="696024" cy="307777"/>
          </a:xfrm>
          <a:prstGeom prst="rect">
            <a:avLst/>
          </a:prstGeom>
          <a:solidFill>
            <a:srgbClr val="00B05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40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2012</a:t>
            </a:r>
            <a:r>
              <a:rPr lang="zh-CN" altLang="en-US" sz="140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年</a:t>
            </a:r>
            <a:endParaRPr lang="zh-CN" altLang="en-US" sz="14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" name="线形标注 1(带强调线) 28"/>
          <p:cNvSpPr/>
          <p:nvPr/>
        </p:nvSpPr>
        <p:spPr>
          <a:xfrm>
            <a:off x="4596342" y="4149080"/>
            <a:ext cx="1919874" cy="792088"/>
          </a:xfrm>
          <a:prstGeom prst="accentCallout1">
            <a:avLst>
              <a:gd name="adj1" fmla="val 20396"/>
              <a:gd name="adj2" fmla="val 1014"/>
              <a:gd name="adj3" fmla="val -43030"/>
              <a:gd name="adj4" fmla="val -15060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 anchorCtr="0"/>
          <a:lstStyle/>
          <a:p>
            <a:r>
              <a:rPr lang="zh-CN" altLang="en-US" sz="140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用户数超过</a:t>
            </a:r>
            <a:r>
              <a:rPr lang="en-US" altLang="zh-CN" sz="140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20</a:t>
            </a:r>
            <a:r>
              <a:rPr lang="zh-CN" altLang="en-US" sz="140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万，获得钱伟长中文信息处理科学技术奖一等奖；调整名称为</a:t>
            </a:r>
            <a:r>
              <a:rPr lang="en-US" altLang="zh-CN" sz="140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NLPIR</a:t>
            </a:r>
            <a:endParaRPr lang="zh-CN" altLang="en-US" sz="1400" dirty="0">
              <a:solidFill>
                <a:prstClr val="black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0" name="线形标注 1(带强调线) 29"/>
          <p:cNvSpPr/>
          <p:nvPr/>
        </p:nvSpPr>
        <p:spPr>
          <a:xfrm>
            <a:off x="7476662" y="3933056"/>
            <a:ext cx="1487826" cy="1008112"/>
          </a:xfrm>
          <a:prstGeom prst="accentCallout1">
            <a:avLst>
              <a:gd name="adj1" fmla="val 20396"/>
              <a:gd name="adj2" fmla="val 1014"/>
              <a:gd name="adj3" fmla="val -12030"/>
              <a:gd name="adj4" fmla="val -14282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 anchorCtr="0"/>
          <a:lstStyle/>
          <a:p>
            <a:r>
              <a:rPr lang="zh-CN" altLang="en-US" sz="140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用户数</a:t>
            </a:r>
            <a:r>
              <a:rPr lang="zh-CN" altLang="en-US" sz="1400" dirty="0" smtClean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超过</a:t>
            </a:r>
            <a:r>
              <a:rPr lang="en-US" altLang="zh-CN" sz="1400" dirty="0" smtClean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30</a:t>
            </a:r>
            <a:r>
              <a:rPr lang="zh-CN" altLang="en-US" sz="140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万</a:t>
            </a:r>
            <a:r>
              <a:rPr lang="zh-CN" altLang="en-US" sz="1400" dirty="0" smtClean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，</a:t>
            </a:r>
            <a:r>
              <a:rPr lang="en-US" altLang="zh-CN" sz="1400" dirty="0" smtClean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NLPIR2014</a:t>
            </a:r>
            <a:r>
              <a:rPr lang="zh-CN" altLang="en-US" sz="1400" dirty="0" smtClean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新增英文分词，</a:t>
            </a:r>
            <a:r>
              <a:rPr lang="zh-CN" altLang="en-US" sz="140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篇章</a:t>
            </a:r>
            <a:r>
              <a:rPr lang="zh-CN" altLang="en-US" sz="1400" dirty="0" smtClean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语义理解；线下活动</a:t>
            </a:r>
            <a:endParaRPr lang="zh-CN" altLang="en-US" sz="1400" dirty="0">
              <a:solidFill>
                <a:prstClr val="black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34159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5" grpId="0" animBg="1"/>
      <p:bldP spid="27" grpId="0" animBg="1"/>
      <p:bldP spid="29" grpId="0" animBg="1"/>
      <p:bldP spid="3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5"/>
          <p:cNvPicPr>
            <a:picLocks noGrp="1" noChangeAspect="1" noChangeArrowheads="1"/>
          </p:cNvPicPr>
          <p:nvPr>
            <p:ph sz="quarter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761431" y="232768"/>
            <a:ext cx="1306513" cy="631825"/>
          </a:xfrm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-15984" y="1022871"/>
            <a:ext cx="9251950" cy="1470025"/>
          </a:xfrm>
        </p:spPr>
        <p:txBody>
          <a:bodyPr/>
          <a:lstStyle/>
          <a:p>
            <a:pPr algn="ctr">
              <a:defRPr/>
            </a:pPr>
            <a:r>
              <a:rPr lang="en-US" altLang="zh-CN" sz="3200" kern="1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NLPIR/ICTCLAS2014:</a:t>
            </a:r>
            <a:r>
              <a:rPr lang="zh-CN" altLang="en-US" sz="3200" kern="1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cs typeface="+mn-cs"/>
              </a:rPr>
              <a:t>大数据挑战下的分词</a:t>
            </a:r>
            <a:r>
              <a:rPr lang="en-US" altLang="zh-CN" sz="4000" kern="1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cs typeface="+mn-cs"/>
              </a:rPr>
              <a:t/>
            </a:r>
            <a:br>
              <a:rPr lang="en-US" altLang="zh-CN" sz="4000" kern="1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cs typeface="+mn-cs"/>
              </a:rPr>
            </a:br>
            <a:r>
              <a:rPr lang="en-US" altLang="zh-CN" sz="2200" kern="1200" dirty="0" smtClean="0">
                <a:solidFill>
                  <a:srgbClr val="0033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NLPIR/ICTCLAS2014: Lexical Analysis Towards Big Data Challenge </a:t>
            </a:r>
            <a:endParaRPr lang="zh-CN" altLang="en-US" sz="2200" kern="1200" dirty="0">
              <a:solidFill>
                <a:srgbClr val="00339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124" name="Rectangle 4"/>
          <p:cNvSpPr>
            <a:spLocks noGrp="1" noChangeArrowheads="1"/>
          </p:cNvSpPr>
          <p:nvPr/>
        </p:nvSpPr>
        <p:spPr bwMode="auto">
          <a:xfrm>
            <a:off x="1547811" y="3068960"/>
            <a:ext cx="6408737" cy="2808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algn="ctr" eaLnBrk="0" hangingPunct="0">
              <a:lnSpc>
                <a:spcPct val="90000"/>
              </a:lnSpc>
              <a:spcBef>
                <a:spcPct val="20000"/>
              </a:spcBef>
              <a:buClr>
                <a:srgbClr val="000066"/>
              </a:buClr>
              <a:buSzPct val="80000"/>
              <a:buFont typeface="Wingdings" pitchFamily="2" charset="2"/>
              <a:buNone/>
              <a:tabLst>
                <a:tab pos="2511425" algn="l"/>
              </a:tabLst>
            </a:pPr>
            <a:r>
              <a:rPr lang="zh-CN" altLang="en-US" sz="3200" b="1" dirty="0">
                <a:solidFill>
                  <a:schemeClr val="accent2"/>
                </a:solidFill>
                <a:latin typeface="楷体" pitchFamily="49" charset="-122"/>
                <a:ea typeface="楷体" pitchFamily="49" charset="-122"/>
                <a:cs typeface="Times New Roman" pitchFamily="18" charset="0"/>
              </a:rPr>
              <a:t>张华平 </a:t>
            </a:r>
            <a:r>
              <a:rPr lang="zh-CN" altLang="en-US" sz="3200" b="1" dirty="0" smtClean="0">
                <a:solidFill>
                  <a:schemeClr val="accent2"/>
                </a:solidFill>
                <a:latin typeface="楷体" pitchFamily="49" charset="-122"/>
                <a:ea typeface="楷体" pitchFamily="49" charset="-122"/>
                <a:cs typeface="Times New Roman" pitchFamily="18" charset="0"/>
              </a:rPr>
              <a:t>博士 副教授</a:t>
            </a:r>
            <a:endParaRPr lang="en-US" altLang="zh-CN" sz="3200" b="1" dirty="0" smtClean="0">
              <a:solidFill>
                <a:schemeClr val="accent2"/>
              </a:solidFill>
              <a:latin typeface="楷体" pitchFamily="49" charset="-122"/>
              <a:ea typeface="楷体" pitchFamily="49" charset="-122"/>
              <a:cs typeface="Times New Roman" pitchFamily="18" charset="0"/>
            </a:endParaRPr>
          </a:p>
          <a:p>
            <a:pPr algn="ctr" eaLnBrk="0" hangingPunct="0">
              <a:lnSpc>
                <a:spcPct val="90000"/>
              </a:lnSpc>
              <a:spcBef>
                <a:spcPct val="20000"/>
              </a:spcBef>
              <a:buClr>
                <a:srgbClr val="000066"/>
              </a:buClr>
              <a:buSzPct val="80000"/>
              <a:buFont typeface="Wingdings" pitchFamily="2" charset="2"/>
              <a:buNone/>
              <a:tabLst>
                <a:tab pos="2511425" algn="l"/>
              </a:tabLst>
            </a:pPr>
            <a:r>
              <a:rPr lang="zh-CN" altLang="en-US" sz="2800" dirty="0" smtClean="0">
                <a:solidFill>
                  <a:schemeClr val="accent2"/>
                </a:solidFill>
                <a:latin typeface="楷体" pitchFamily="49" charset="-122"/>
                <a:ea typeface="楷体" pitchFamily="49" charset="-122"/>
                <a:cs typeface="Times New Roman" pitchFamily="18" charset="0"/>
              </a:rPr>
              <a:t>大数据搜索与挖掘实验室主任 </a:t>
            </a:r>
            <a:r>
              <a:rPr lang="en-US" altLang="zh-CN" sz="2800" dirty="0">
                <a:solidFill>
                  <a:srgbClr val="000066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NLPIR/ICTCLAS</a:t>
            </a:r>
            <a:r>
              <a:rPr lang="zh-CN" altLang="en-US" sz="2800" dirty="0">
                <a:solidFill>
                  <a:srgbClr val="000066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创始人</a:t>
            </a:r>
          </a:p>
          <a:p>
            <a:pPr algn="ctr" eaLnBrk="0" hangingPunct="0">
              <a:lnSpc>
                <a:spcPct val="90000"/>
              </a:lnSpc>
              <a:spcBef>
                <a:spcPct val="20000"/>
              </a:spcBef>
              <a:buClr>
                <a:srgbClr val="000066"/>
              </a:buClr>
              <a:buSzPct val="80000"/>
              <a:buFont typeface="Wingdings" pitchFamily="2" charset="2"/>
              <a:buNone/>
              <a:tabLst>
                <a:tab pos="2511425" algn="l"/>
              </a:tabLst>
            </a:pPr>
            <a:r>
              <a:rPr lang="en-US" altLang="zh-CN" sz="2800" dirty="0" smtClean="0">
                <a:solidFill>
                  <a:srgbClr val="000066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  <a:hlinkClick r:id="rId4"/>
              </a:rPr>
              <a:t>http://ictclas.nlpir.org</a:t>
            </a:r>
            <a:endParaRPr lang="en-US" altLang="zh-CN" sz="2800" dirty="0" smtClean="0">
              <a:solidFill>
                <a:srgbClr val="000066"/>
              </a:solidFill>
              <a:latin typeface="Times New Roman" pitchFamily="18" charset="0"/>
              <a:ea typeface="楷体" pitchFamily="49" charset="-122"/>
              <a:cs typeface="Times New Roman" pitchFamily="18" charset="0"/>
            </a:endParaRPr>
          </a:p>
          <a:p>
            <a:pPr algn="ctr" eaLnBrk="0" hangingPunct="0">
              <a:lnSpc>
                <a:spcPct val="90000"/>
              </a:lnSpc>
              <a:spcBef>
                <a:spcPct val="20000"/>
              </a:spcBef>
              <a:buClr>
                <a:srgbClr val="000066"/>
              </a:buClr>
              <a:buSzPct val="80000"/>
              <a:buFont typeface="Wingdings" pitchFamily="2" charset="2"/>
              <a:buNone/>
              <a:tabLst>
                <a:tab pos="2511425" algn="l"/>
              </a:tabLst>
            </a:pPr>
            <a:r>
              <a:rPr lang="zh-CN" altLang="en-US" sz="2800" dirty="0" smtClean="0">
                <a:solidFill>
                  <a:srgbClr val="000066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@</a:t>
            </a:r>
            <a:r>
              <a:rPr lang="zh-CN" altLang="en-US" sz="2800" dirty="0">
                <a:solidFill>
                  <a:srgbClr val="000066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ICTCLAS张华平博士</a:t>
            </a:r>
          </a:p>
          <a:p>
            <a:pPr algn="ctr" eaLnBrk="0" hangingPunct="0">
              <a:lnSpc>
                <a:spcPct val="90000"/>
              </a:lnSpc>
              <a:spcBef>
                <a:spcPct val="20000"/>
              </a:spcBef>
              <a:buClr>
                <a:srgbClr val="000066"/>
              </a:buClr>
              <a:buSzPct val="80000"/>
              <a:tabLst>
                <a:tab pos="2511425" algn="l"/>
              </a:tabLst>
            </a:pPr>
            <a:r>
              <a:rPr lang="en-US" altLang="zh-CN" sz="2800" dirty="0" smtClean="0">
                <a:solidFill>
                  <a:schemeClr val="accent2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2013.12.21</a:t>
            </a:r>
            <a:endParaRPr lang="en-US" altLang="zh-CN" sz="2800" dirty="0">
              <a:solidFill>
                <a:schemeClr val="accent2"/>
              </a:solidFill>
              <a:latin typeface="Times New Roman" pitchFamily="18" charset="0"/>
              <a:ea typeface="楷体" pitchFamily="49" charset="-122"/>
              <a:cs typeface="Times New Roman" pitchFamily="18" charset="0"/>
            </a:endParaRPr>
          </a:p>
          <a:p>
            <a:pPr algn="ctr" eaLnBrk="0" hangingPunct="0">
              <a:lnSpc>
                <a:spcPct val="90000"/>
              </a:lnSpc>
              <a:spcBef>
                <a:spcPct val="20000"/>
              </a:spcBef>
              <a:buClr>
                <a:srgbClr val="000066"/>
              </a:buClr>
              <a:buSzPct val="80000"/>
              <a:buFont typeface="Wingdings" pitchFamily="2" charset="2"/>
              <a:buNone/>
              <a:tabLst>
                <a:tab pos="2511425" algn="l"/>
              </a:tabLst>
            </a:pPr>
            <a:endParaRPr lang="zh-CN" altLang="en-US" sz="2000" dirty="0">
              <a:solidFill>
                <a:srgbClr val="000066"/>
              </a:solidFill>
              <a:ea typeface="黑体" pitchFamily="49" charset="-122"/>
            </a:endParaRPr>
          </a:p>
        </p:txBody>
      </p:sp>
      <p:sp>
        <p:nvSpPr>
          <p:cNvPr id="6" name="Rectangle 4"/>
          <p:cNvSpPr>
            <a:spLocks noGrp="1" noChangeArrowheads="1"/>
          </p:cNvSpPr>
          <p:nvPr/>
        </p:nvSpPr>
        <p:spPr bwMode="auto">
          <a:xfrm>
            <a:off x="2555776" y="260649"/>
            <a:ext cx="6408737" cy="5760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algn="r" eaLnBrk="0" hangingPunct="0">
              <a:lnSpc>
                <a:spcPct val="90000"/>
              </a:lnSpc>
              <a:spcBef>
                <a:spcPct val="20000"/>
              </a:spcBef>
              <a:buClr>
                <a:srgbClr val="000066"/>
              </a:buClr>
              <a:buSzPct val="80000"/>
              <a:buFont typeface="Wingdings" pitchFamily="2" charset="2"/>
              <a:buNone/>
              <a:tabLst>
                <a:tab pos="2511425" algn="l"/>
              </a:tabLst>
            </a:pPr>
            <a:endParaRPr lang="en-US" altLang="zh-CN" sz="2800" dirty="0" smtClean="0">
              <a:solidFill>
                <a:srgbClr val="FF0000"/>
              </a:solidFill>
              <a:ea typeface="黑体" pitchFamily="49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563888" y="260648"/>
            <a:ext cx="58326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ICTCLAS2014</a:t>
            </a:r>
            <a:r>
              <a:rPr lang="zh-CN" altLang="en-US" sz="2800" b="1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分词系统用户交流会</a:t>
            </a:r>
            <a:endParaRPr lang="zh-CN" altLang="en-US" sz="2800" b="1" dirty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827584" y="311341"/>
            <a:ext cx="8017355" cy="706438"/>
          </a:xfrm>
        </p:spPr>
        <p:txBody>
          <a:bodyPr>
            <a:noAutofit/>
          </a:bodyPr>
          <a:lstStyle/>
          <a:p>
            <a:r>
              <a:rPr lang="zh-CN" altLang="en-US" sz="3200" dirty="0" smtClean="0"/>
              <a:t>感恩</a:t>
            </a:r>
            <a:endParaRPr lang="zh-CN" sz="3200" dirty="0"/>
          </a:p>
        </p:txBody>
      </p:sp>
      <p:sp>
        <p:nvSpPr>
          <p:cNvPr id="64515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323528" y="1052736"/>
            <a:ext cx="8148638" cy="5146675"/>
          </a:xfrm>
        </p:spPr>
        <p:txBody>
          <a:bodyPr/>
          <a:lstStyle/>
          <a:p>
            <a:r>
              <a:rPr lang="zh-CN" altLang="en-US" sz="2800" dirty="0" smtClean="0">
                <a:solidFill>
                  <a:srgbClr val="002060"/>
                </a:solidFill>
              </a:rPr>
              <a:t>感谢全球</a:t>
            </a:r>
            <a:r>
              <a:rPr lang="en-US" altLang="zh-CN" sz="2800" dirty="0" smtClean="0">
                <a:solidFill>
                  <a:srgbClr val="002060"/>
                </a:solidFill>
              </a:rPr>
              <a:t>30</a:t>
            </a:r>
            <a:r>
              <a:rPr lang="zh-CN" altLang="en-US" sz="2800" dirty="0" smtClean="0">
                <a:solidFill>
                  <a:srgbClr val="002060"/>
                </a:solidFill>
              </a:rPr>
              <a:t>万用户的关切与支持，更多的人分享</a:t>
            </a:r>
            <a:r>
              <a:rPr lang="en-US" altLang="zh-CN" sz="2800" dirty="0" smtClean="0">
                <a:solidFill>
                  <a:srgbClr val="002060"/>
                </a:solidFill>
              </a:rPr>
              <a:t>NLPIR</a:t>
            </a:r>
            <a:r>
              <a:rPr lang="zh-CN" altLang="en-US" sz="2800" dirty="0" smtClean="0">
                <a:solidFill>
                  <a:srgbClr val="002060"/>
                </a:solidFill>
              </a:rPr>
              <a:t>成果是我最大的成就所在，也是创新动力所在！</a:t>
            </a:r>
            <a:endParaRPr lang="en-US" altLang="zh-CN" sz="2800" dirty="0" smtClean="0">
              <a:solidFill>
                <a:srgbClr val="002060"/>
              </a:solidFill>
            </a:endParaRPr>
          </a:p>
          <a:p>
            <a:r>
              <a:rPr lang="zh-CN" altLang="en-US" sz="2800" dirty="0" smtClean="0">
                <a:solidFill>
                  <a:srgbClr val="002060"/>
                </a:solidFill>
              </a:rPr>
              <a:t>感谢最高法院、清华大学、北京师大、中电集团、中国移动、华为</a:t>
            </a:r>
            <a:r>
              <a:rPr lang="zh-CN" altLang="en-US" sz="2800" dirty="0">
                <a:solidFill>
                  <a:srgbClr val="002060"/>
                </a:solidFill>
              </a:rPr>
              <a:t>公司、中搜、缔元</a:t>
            </a:r>
            <a:r>
              <a:rPr lang="zh-CN" altLang="en-US" sz="2800" dirty="0" smtClean="0">
                <a:solidFill>
                  <a:srgbClr val="002060"/>
                </a:solidFill>
              </a:rPr>
              <a:t>信等诸多商用授权用户，让非商用永久免费的</a:t>
            </a:r>
            <a:r>
              <a:rPr lang="en-US" altLang="zh-CN" sz="2800" dirty="0" smtClean="0">
                <a:solidFill>
                  <a:srgbClr val="002060"/>
                </a:solidFill>
              </a:rPr>
              <a:t>NLPIR/ICTCLAS</a:t>
            </a:r>
            <a:r>
              <a:rPr lang="zh-CN" altLang="en-US" sz="2800" dirty="0" smtClean="0">
                <a:solidFill>
                  <a:srgbClr val="002060"/>
                </a:solidFill>
              </a:rPr>
              <a:t>得以存续发展！</a:t>
            </a:r>
            <a:endParaRPr lang="en-US" altLang="zh-CN" sz="2800" dirty="0" smtClean="0">
              <a:solidFill>
                <a:srgbClr val="002060"/>
              </a:solidFill>
            </a:endParaRPr>
          </a:p>
          <a:p>
            <a:r>
              <a:rPr lang="zh-CN" altLang="en-US" sz="2800" dirty="0" smtClean="0">
                <a:solidFill>
                  <a:srgbClr val="002060"/>
                </a:solidFill>
              </a:rPr>
              <a:t>感谢第一版的合作者刘群教授</a:t>
            </a:r>
            <a:r>
              <a:rPr lang="en-US" altLang="zh-CN" sz="2800" dirty="0" smtClean="0">
                <a:solidFill>
                  <a:srgbClr val="002060"/>
                </a:solidFill>
              </a:rPr>
              <a:t>NLP</a:t>
            </a:r>
            <a:r>
              <a:rPr lang="zh-CN" altLang="en-US" sz="2800" dirty="0" smtClean="0">
                <a:solidFill>
                  <a:srgbClr val="002060"/>
                </a:solidFill>
              </a:rPr>
              <a:t>启蒙，感谢我工作学习过的中科院计算所！</a:t>
            </a:r>
            <a:endParaRPr lang="en-US" altLang="zh-CN" sz="2800" dirty="0" smtClean="0">
              <a:solidFill>
                <a:srgbClr val="002060"/>
              </a:solidFill>
            </a:endParaRPr>
          </a:p>
          <a:p>
            <a:r>
              <a:rPr lang="zh-CN" altLang="en-US" sz="2800" dirty="0">
                <a:solidFill>
                  <a:srgbClr val="002060"/>
                </a:solidFill>
              </a:rPr>
              <a:t>更</a:t>
            </a:r>
            <a:r>
              <a:rPr lang="zh-CN" altLang="en-US" sz="2800" dirty="0" smtClean="0">
                <a:solidFill>
                  <a:srgbClr val="002060"/>
                </a:solidFill>
              </a:rPr>
              <a:t>感谢所有现场来支持我的朋友！</a:t>
            </a:r>
            <a:endParaRPr lang="en-US" altLang="zh-CN" sz="2800" dirty="0">
              <a:solidFill>
                <a:srgbClr val="002060"/>
              </a:solidFill>
            </a:endParaRPr>
          </a:p>
          <a:p>
            <a:endParaRPr lang="zh-CN" altLang="en-US" sz="2400" dirty="0" smtClean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14722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45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645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645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645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515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Text Box 2"/>
          <p:cNvSpPr txBox="1">
            <a:spLocks noChangeArrowheads="1"/>
          </p:cNvSpPr>
          <p:nvPr/>
        </p:nvSpPr>
        <p:spPr bwMode="auto">
          <a:xfrm>
            <a:off x="2679396" y="1700808"/>
            <a:ext cx="5759450" cy="31700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endParaRPr lang="en-US" altLang="zh-CN" sz="28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eaLnBrk="1" hangingPunct="1"/>
            <a:r>
              <a:rPr lang="zh-CN" altLang="en-US" sz="2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张华平</a:t>
            </a:r>
            <a:endParaRPr lang="en-US" altLang="zh-CN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eaLnBrk="1" hangingPunct="1"/>
            <a:r>
              <a:rPr lang="en-US" altLang="zh-CN" sz="2800" dirty="0">
                <a:latin typeface="Candara" pitchFamily="34" charset="0"/>
                <a:ea typeface="Gulim" pitchFamily="34" charset="-127"/>
              </a:rPr>
              <a:t>Email: </a:t>
            </a:r>
            <a:r>
              <a:rPr lang="en-US" altLang="zh-CN" sz="2800" dirty="0" smtClean="0">
                <a:latin typeface="Candara" pitchFamily="34" charset="0"/>
                <a:ea typeface="Gulim" pitchFamily="34" charset="-127"/>
                <a:hlinkClick r:id="rId2"/>
              </a:rPr>
              <a:t>kevinzhang@bit.edu.cn</a:t>
            </a:r>
            <a:endParaRPr lang="en-US" altLang="zh-CN" sz="2800" dirty="0" smtClean="0">
              <a:latin typeface="Candara" pitchFamily="34" charset="0"/>
              <a:ea typeface="Gulim" pitchFamily="34" charset="-127"/>
            </a:endParaRPr>
          </a:p>
          <a:p>
            <a:pPr eaLnBrk="1" hangingPunct="1"/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微博：</a:t>
            </a:r>
            <a:r>
              <a:rPr lang="zh-CN" altLang="en-US" sz="2800" dirty="0">
                <a:latin typeface="Candara" pitchFamily="34" charset="0"/>
                <a:ea typeface="Gulim" pitchFamily="34" charset="-127"/>
              </a:rPr>
              <a:t>@ICTCLAS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张华平博士</a:t>
            </a:r>
          </a:p>
          <a:p>
            <a:pPr eaLnBrk="1" hangingPunct="1"/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微信：</a:t>
            </a:r>
            <a:r>
              <a:rPr lang="en-US" altLang="zh-CN" sz="2800" dirty="0" err="1" smtClean="0">
                <a:latin typeface="Candara" pitchFamily="34" charset="0"/>
                <a:ea typeface="Gulim" pitchFamily="34" charset="-127"/>
              </a:rPr>
              <a:t>drkevinzhang</a:t>
            </a:r>
            <a:endParaRPr lang="en-US" altLang="zh-CN" sz="2800" dirty="0">
              <a:latin typeface="Candara" pitchFamily="34" charset="0"/>
              <a:ea typeface="Gulim" pitchFamily="34" charset="-127"/>
            </a:endParaRPr>
          </a:p>
          <a:p>
            <a:pPr eaLnBrk="1" latinLnBrk="1" hangingPunct="1"/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欢迎大家</a:t>
            </a:r>
            <a:r>
              <a:rPr lang="zh-CN" altLang="en-US" sz="2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访问</a:t>
            </a:r>
            <a:r>
              <a:rPr lang="en-US" altLang="zh-CN" sz="28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NLPIR/ICTCLAS</a:t>
            </a:r>
            <a:r>
              <a:rPr lang="zh-CN" altLang="en-US" sz="28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官网</a:t>
            </a:r>
            <a:r>
              <a:rPr lang="en-US" altLang="zh-CN" sz="3200" dirty="0" smtClean="0">
                <a:solidFill>
                  <a:srgbClr val="000066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  <a:hlinkClick r:id="rId2"/>
              </a:rPr>
              <a:t>http</a:t>
            </a:r>
            <a:r>
              <a:rPr lang="en-US" altLang="zh-CN" sz="3200" dirty="0">
                <a:solidFill>
                  <a:srgbClr val="000066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  <a:hlinkClick r:id="rId2"/>
              </a:rPr>
              <a:t>://</a:t>
            </a:r>
            <a:r>
              <a:rPr lang="en-US" altLang="zh-CN" sz="3200" dirty="0" smtClean="0">
                <a:solidFill>
                  <a:srgbClr val="000066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  <a:hlinkClick r:id="rId2"/>
              </a:rPr>
              <a:t>ictclas.nlpir.org</a:t>
            </a:r>
            <a:endParaRPr lang="en-US" altLang="zh-CN" sz="3200" dirty="0">
              <a:solidFill>
                <a:srgbClr val="000066"/>
              </a:solidFill>
              <a:latin typeface="Times New Roman" pitchFamily="18" charset="0"/>
              <a:ea typeface="楷体" pitchFamily="49" charset="-122"/>
              <a:cs typeface="Times New Roman" pitchFamily="18" charset="0"/>
              <a:hlinkClick r:id="rId2"/>
            </a:endParaRPr>
          </a:p>
        </p:txBody>
      </p:sp>
      <p:sp>
        <p:nvSpPr>
          <p:cNvPr id="50180" name="Rectangle 6"/>
          <p:cNvSpPr>
            <a:spLocks noGrp="1" noChangeArrowheads="1"/>
          </p:cNvSpPr>
          <p:nvPr>
            <p:ph type="title" idx="4294967295"/>
          </p:nvPr>
        </p:nvSpPr>
        <p:spPr>
          <a:xfrm>
            <a:off x="2987824" y="188640"/>
            <a:ext cx="5857875" cy="706437"/>
          </a:xfrm>
        </p:spPr>
        <p:txBody>
          <a:bodyPr/>
          <a:lstStyle/>
          <a:p>
            <a:r>
              <a:rPr lang="zh-CN" altLang="en-US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谢谢大家！</a:t>
            </a:r>
            <a:endParaRPr lang="en-US" altLang="zh-CN" dirty="0" smtClean="0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pic>
        <p:nvPicPr>
          <p:cNvPr id="1026" name="Picture 2" descr="E:\kevin\证件照\证件照20130626\正面照s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197098"/>
            <a:ext cx="2016224" cy="2672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44957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82" name="Picture 2" descr="http://cnpic.zhgpl.com/upload/201308/1/10265770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850" y="1556792"/>
            <a:ext cx="7029400" cy="4217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2"/>
          <p:cNvSpPr txBox="1">
            <a:spLocks/>
          </p:cNvSpPr>
          <p:nvPr/>
        </p:nvSpPr>
        <p:spPr>
          <a:xfrm>
            <a:off x="755576" y="7153"/>
            <a:ext cx="8229600" cy="1119187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  <a:sp3d prstMaterial="softEdge">
              <a:bevelT w="25400" h="25400"/>
            </a:sp3d>
          </a:bodyPr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3600" b="1" kern="1200">
                <a:solidFill>
                  <a:srgbClr val="CC330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黑体" pitchFamily="2" charset="-122"/>
                <a:ea typeface="黑体" pitchFamily="2" charset="-122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99"/>
                </a:solidFill>
                <a:latin typeface="黑体" pitchFamily="2" charset="-122"/>
                <a:ea typeface="黑体" pitchFamily="2" charset="-122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99"/>
                </a:solidFill>
                <a:latin typeface="黑体" pitchFamily="2" charset="-122"/>
                <a:ea typeface="黑体" pitchFamily="2" charset="-122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99"/>
                </a:solidFill>
                <a:latin typeface="黑体" pitchFamily="2" charset="-122"/>
                <a:ea typeface="黑体" pitchFamily="2" charset="-122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99"/>
                </a:solidFill>
                <a:latin typeface="黑体" pitchFamily="2" charset="-122"/>
                <a:ea typeface="黑体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100" b="1">
                <a:solidFill>
                  <a:schemeClr val="tx2"/>
                </a:solidFill>
                <a:latin typeface="Lucida Sans Unicode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100" b="1">
                <a:solidFill>
                  <a:schemeClr val="tx2"/>
                </a:solidFill>
                <a:latin typeface="Lucida Sans Unicode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100" b="1">
                <a:solidFill>
                  <a:schemeClr val="tx2"/>
                </a:solidFill>
                <a:latin typeface="Lucida Sans Unicode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100" b="1">
                <a:solidFill>
                  <a:schemeClr val="tx2"/>
                </a:solidFill>
                <a:latin typeface="Lucida Sans Unicode" pitchFamily="34" charset="0"/>
              </a:defRPr>
            </a:lvl9pPr>
            <a:extLst/>
          </a:lstStyle>
          <a:p>
            <a:r>
              <a:rPr lang="zh-CN" altLang="en-US" dirty="0" smtClean="0">
                <a:latin typeface="+mj-lt"/>
                <a:ea typeface="黑体" pitchFamily="49" charset="-122"/>
              </a:rPr>
              <a:t>从大数据</a:t>
            </a:r>
            <a:r>
              <a:rPr lang="zh-CN" altLang="en-US" dirty="0">
                <a:latin typeface="+mj-lt"/>
                <a:ea typeface="黑体" pitchFamily="49" charset="-122"/>
              </a:rPr>
              <a:t>说起</a:t>
            </a:r>
            <a:r>
              <a:rPr lang="en-US" altLang="zh-CN" dirty="0" smtClean="0">
                <a:latin typeface="+mj-lt"/>
                <a:ea typeface="黑体" pitchFamily="49" charset="-122"/>
              </a:rPr>
              <a:t>…</a:t>
            </a:r>
            <a:endParaRPr lang="zh-CN" altLang="en-US" dirty="0">
              <a:latin typeface="+mj-lt"/>
              <a:ea typeface="黑体" pitchFamily="49" charset="-122"/>
            </a:endParaRPr>
          </a:p>
        </p:txBody>
      </p:sp>
      <p:pic>
        <p:nvPicPr>
          <p:cNvPr id="7577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153938"/>
            <a:ext cx="8214210" cy="46204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577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153938"/>
            <a:ext cx="8070194" cy="50809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578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190" y="1126340"/>
            <a:ext cx="8025903" cy="54369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5782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638" y="1153938"/>
            <a:ext cx="8041932" cy="54369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5783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01" y="1153938"/>
            <a:ext cx="7912937" cy="54048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83386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6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2000" fill="hold"/>
                                        <p:tgtEl>
                                          <p:spTgt spid="71682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57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57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6" dur="2000"/>
                                        <p:tgtEl>
                                          <p:spTgt spid="757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1" dur="2000"/>
                                        <p:tgtEl>
                                          <p:spTgt spid="757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6" dur="2000"/>
                                        <p:tgtEl>
                                          <p:spTgt spid="757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标题 2"/>
          <p:cNvSpPr>
            <a:spLocks noGrp="1"/>
          </p:cNvSpPr>
          <p:nvPr>
            <p:ph type="title"/>
          </p:nvPr>
        </p:nvSpPr>
        <p:spPr>
          <a:xfrm>
            <a:off x="2699792" y="260350"/>
            <a:ext cx="6121946" cy="706438"/>
          </a:xfrm>
        </p:spPr>
        <p:txBody>
          <a:bodyPr/>
          <a:lstStyle/>
          <a:p>
            <a:r>
              <a:rPr lang="zh-CN" altLang="en-US" sz="2600" dirty="0" smtClean="0"/>
              <a:t>大数据更大意义上是非结构化内容理解</a:t>
            </a:r>
          </a:p>
        </p:txBody>
      </p:sp>
      <p:pic>
        <p:nvPicPr>
          <p:cNvPr id="107522" name="Picture 2" descr="E:\09\09Intro\Big-Dat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913" y="1096963"/>
            <a:ext cx="6931025" cy="5199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1858" name="Picture 2" descr="E:\09\09Intro\宣传册\BigDataBigInsigh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500" y="1196975"/>
            <a:ext cx="7643813" cy="5224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36999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4294967295"/>
          </p:nvPr>
        </p:nvSpPr>
        <p:spPr>
          <a:xfrm>
            <a:off x="444500" y="1155545"/>
            <a:ext cx="8229600" cy="46736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403398" y="160338"/>
            <a:ext cx="7705106" cy="706437"/>
          </a:xfrm>
        </p:spPr>
        <p:txBody>
          <a:bodyPr/>
          <a:lstStyle/>
          <a:p>
            <a:r>
              <a:rPr lang="zh-CN" altLang="en-US" dirty="0" smtClean="0"/>
              <a:t>大数据应对之道</a:t>
            </a:r>
            <a:r>
              <a:rPr lang="en-US" altLang="zh-CN" dirty="0" smtClean="0"/>
              <a:t>:</a:t>
            </a:r>
            <a:r>
              <a:rPr lang="zh-CN" altLang="en-US" dirty="0"/>
              <a:t>知</a:t>
            </a:r>
            <a:r>
              <a:rPr lang="zh-CN" altLang="en-US" dirty="0" smtClean="0"/>
              <a:t>著、见微、晓意</a:t>
            </a:r>
            <a:endParaRPr lang="zh-CN" altLang="en-US" dirty="0"/>
          </a:p>
        </p:txBody>
      </p:sp>
      <p:sp>
        <p:nvSpPr>
          <p:cNvPr id="5" name="文本框 2"/>
          <p:cNvSpPr txBox="1"/>
          <p:nvPr/>
        </p:nvSpPr>
        <p:spPr>
          <a:xfrm>
            <a:off x="5142276" y="2675526"/>
            <a:ext cx="2050561" cy="1200329"/>
          </a:xfrm>
          <a:prstGeom prst="rect">
            <a:avLst/>
          </a:prstGeom>
          <a:noFill/>
          <a:ln>
            <a:noFill/>
          </a:ln>
          <a:effectLst/>
        </p:spPr>
        <p:txBody>
          <a:bodyPr rot="0" spcFirstLastPara="0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>
              <a:spcAft>
                <a:spcPts val="0"/>
              </a:spcAft>
            </a:pPr>
            <a:r>
              <a:rPr lang="zh-CN" sz="7200" b="1" kern="100" spc="50" dirty="0">
                <a:gradFill>
                  <a:gsLst>
                    <a:gs pos="25000">
                      <a:srgbClr val="E0322D"/>
                    </a:gs>
                    <a:gs pos="100000">
                      <a:srgbClr val="A01C18"/>
                    </a:gs>
                  </a:gsLst>
                  <a:lin ang="5400000" scaled="0"/>
                </a:gradFill>
                <a:effectLst>
                  <a:outerShdw blurRad="76200" dist="50800" dir="5400000" algn="tl">
                    <a:srgbClr val="000000">
                      <a:alpha val="65000"/>
                    </a:srgbClr>
                  </a:outerShdw>
                </a:effectLst>
                <a:latin typeface="+mj-ea"/>
                <a:ea typeface="+mj-ea"/>
                <a:cs typeface="Times New Roman"/>
              </a:rPr>
              <a:t>见微</a:t>
            </a:r>
          </a:p>
        </p:txBody>
      </p:sp>
      <p:sp>
        <p:nvSpPr>
          <p:cNvPr id="6" name="文本框 1"/>
          <p:cNvSpPr txBox="1"/>
          <p:nvPr/>
        </p:nvSpPr>
        <p:spPr>
          <a:xfrm>
            <a:off x="3546720" y="4872958"/>
            <a:ext cx="2050561" cy="1200329"/>
          </a:xfrm>
          <a:prstGeom prst="rect">
            <a:avLst/>
          </a:prstGeom>
          <a:noFill/>
          <a:ln>
            <a:noFill/>
          </a:ln>
          <a:effectLst/>
        </p:spPr>
        <p:txBody>
          <a:bodyPr rot="0" spcFirstLastPara="0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>
              <a:spcAft>
                <a:spcPts val="0"/>
              </a:spcAft>
            </a:pPr>
            <a:r>
              <a:rPr lang="zh-CN" sz="7200" b="1" kern="100" spc="50" dirty="0">
                <a:gradFill>
                  <a:gsLst>
                    <a:gs pos="25000">
                      <a:srgbClr val="E0322D"/>
                    </a:gs>
                    <a:gs pos="100000">
                      <a:srgbClr val="A01C18"/>
                    </a:gs>
                  </a:gsLst>
                  <a:lin ang="5400000" scaled="0"/>
                </a:gradFill>
                <a:effectLst>
                  <a:outerShdw blurRad="76200" dist="50800" dir="5400000" algn="tl">
                    <a:srgbClr val="000000">
                      <a:alpha val="65000"/>
                    </a:srgbClr>
                  </a:outerShdw>
                </a:effectLst>
                <a:latin typeface="+mj-ea"/>
                <a:ea typeface="+mj-ea"/>
                <a:cs typeface="Times New Roman"/>
              </a:rPr>
              <a:t>晓意</a:t>
            </a:r>
          </a:p>
        </p:txBody>
      </p:sp>
      <p:sp>
        <p:nvSpPr>
          <p:cNvPr id="7" name="文本框 3"/>
          <p:cNvSpPr txBox="1"/>
          <p:nvPr/>
        </p:nvSpPr>
        <p:spPr>
          <a:xfrm>
            <a:off x="1542055" y="2680782"/>
            <a:ext cx="2050561" cy="1200329"/>
          </a:xfrm>
          <a:prstGeom prst="rect">
            <a:avLst/>
          </a:prstGeom>
          <a:noFill/>
          <a:ln>
            <a:noFill/>
          </a:ln>
          <a:effectLst/>
        </p:spPr>
        <p:txBody>
          <a:bodyPr rot="0" spcFirstLastPara="0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>
              <a:spcAft>
                <a:spcPts val="0"/>
              </a:spcAft>
            </a:pPr>
            <a:r>
              <a:rPr lang="zh-CN" sz="7200" b="1" kern="100" spc="50" dirty="0">
                <a:ln>
                  <a:noFill/>
                </a:ln>
                <a:gradFill>
                  <a:gsLst>
                    <a:gs pos="25000">
                      <a:srgbClr val="E0322D"/>
                    </a:gs>
                    <a:gs pos="100000">
                      <a:srgbClr val="A01C18"/>
                    </a:gs>
                  </a:gsLst>
                  <a:lin ang="5400000" scaled="0"/>
                </a:gradFill>
                <a:effectLst>
                  <a:outerShdw blurRad="76200" dist="50800" dir="5400000" algn="tl">
                    <a:srgbClr val="000000">
                      <a:alpha val="65000"/>
                    </a:srgbClr>
                  </a:outerShdw>
                </a:effectLst>
                <a:latin typeface="+mj-ea"/>
                <a:ea typeface="+mj-ea"/>
                <a:cs typeface="Times New Roman"/>
              </a:rPr>
              <a:t>知著</a:t>
            </a:r>
            <a:endParaRPr lang="zh-CN" sz="1050" kern="100" dirty="0">
              <a:effectLst/>
              <a:latin typeface="+mj-ea"/>
              <a:ea typeface="+mj-ea"/>
              <a:cs typeface="Times New Roman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363429" y="1878750"/>
            <a:ext cx="641714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pPr algn="ctr"/>
            <a:r>
              <a:rPr lang="zh-CN" altLang="en-US" sz="5400" b="1" cap="none" spc="0" dirty="0" smtClean="0">
                <a:ln w="11430"/>
                <a:solidFill>
                  <a:srgbClr val="FFFF00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  <a:latin typeface="华文楷体" pitchFamily="2" charset="-122"/>
                <a:ea typeface="华文楷体" pitchFamily="2" charset="-122"/>
              </a:rPr>
              <a:t>小小小小小小小小</a:t>
            </a:r>
            <a:r>
              <a:rPr lang="zh-CN" altLang="en-US" sz="5400" b="1" dirty="0" smtClean="0">
                <a:ln w="11430"/>
                <a:solidFill>
                  <a:srgbClr val="FFFF00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  <a:latin typeface="华文楷体" pitchFamily="2" charset="-122"/>
                <a:ea typeface="华文楷体" pitchFamily="2" charset="-122"/>
              </a:rPr>
              <a:t>小</a:t>
            </a:r>
            <a:endParaRPr lang="zh-CN" altLang="en-US" sz="5400" b="1" cap="none" spc="0" dirty="0">
              <a:ln w="11430"/>
              <a:solidFill>
                <a:srgbClr val="FFFF00"/>
              </a:soli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  <a:latin typeface="华文楷体" pitchFamily="2" charset="-122"/>
              <a:ea typeface="华文楷体" pitchFamily="2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155452" y="1045770"/>
            <a:ext cx="877163" cy="258532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pPr algn="ctr"/>
            <a:r>
              <a:rPr lang="zh-CN" altLang="en-US" sz="5400" b="1" cap="none" spc="0" dirty="0" smtClean="0">
                <a:ln w="11430"/>
                <a:solidFill>
                  <a:srgbClr val="FFFF00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  <a:latin typeface="华文楷体" pitchFamily="2" charset="-122"/>
                <a:ea typeface="华文楷体" pitchFamily="2" charset="-122"/>
              </a:rPr>
              <a:t>小</a:t>
            </a:r>
            <a:endParaRPr lang="en-US" altLang="zh-CN" sz="5400" b="1" cap="none" spc="0" dirty="0" smtClean="0">
              <a:ln w="11430"/>
              <a:solidFill>
                <a:srgbClr val="FFFF00"/>
              </a:soli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  <a:latin typeface="华文楷体" pitchFamily="2" charset="-122"/>
              <a:ea typeface="华文楷体" pitchFamily="2" charset="-122"/>
            </a:endParaRPr>
          </a:p>
          <a:p>
            <a:pPr algn="ctr"/>
            <a:endParaRPr lang="en-US" altLang="zh-CN" sz="5400" b="1" cap="none" spc="0" dirty="0" smtClean="0">
              <a:ln w="11430"/>
              <a:solidFill>
                <a:srgbClr val="FFFF00"/>
              </a:soli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  <a:latin typeface="华文楷体" pitchFamily="2" charset="-122"/>
              <a:ea typeface="华文楷体" pitchFamily="2" charset="-122"/>
            </a:endParaRPr>
          </a:p>
          <a:p>
            <a:pPr algn="ctr"/>
            <a:r>
              <a:rPr lang="zh-CN" altLang="en-US" sz="5400" b="1" cap="none" spc="0" dirty="0" smtClean="0">
                <a:ln w="11430"/>
                <a:solidFill>
                  <a:srgbClr val="FFFF00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  <a:latin typeface="华文楷体" pitchFamily="2" charset="-122"/>
                <a:ea typeface="华文楷体" pitchFamily="2" charset="-122"/>
              </a:rPr>
              <a:t>小</a:t>
            </a:r>
            <a:endParaRPr lang="en-US" altLang="zh-CN" sz="5400" b="1" cap="none" spc="0" dirty="0" smtClean="0">
              <a:ln w="11430"/>
              <a:solidFill>
                <a:srgbClr val="FFFF00"/>
              </a:soli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  <a:latin typeface="华文楷体" pitchFamily="2" charset="-122"/>
              <a:ea typeface="华文楷体" pitchFamily="2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727887" y="3552136"/>
            <a:ext cx="87716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pPr algn="ctr"/>
            <a:r>
              <a:rPr lang="zh-CN" altLang="en-US" sz="5400" b="1" cap="none" spc="0" dirty="0" smtClean="0">
                <a:ln w="11430"/>
                <a:solidFill>
                  <a:srgbClr val="FFFF00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  <a:latin typeface="华文楷体" pitchFamily="2" charset="-122"/>
                <a:ea typeface="华文楷体" pitchFamily="2" charset="-122"/>
              </a:rPr>
              <a:t>小</a:t>
            </a:r>
            <a:endParaRPr lang="en-US" altLang="zh-CN" sz="5400" b="1" cap="none" spc="0" dirty="0" smtClean="0">
              <a:ln w="11430"/>
              <a:solidFill>
                <a:srgbClr val="FFFF00"/>
              </a:soli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  <a:latin typeface="华文楷体" pitchFamily="2" charset="-122"/>
              <a:ea typeface="华文楷体" pitchFamily="2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3091892" y="4135058"/>
            <a:ext cx="87716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pPr algn="ctr"/>
            <a:r>
              <a:rPr lang="zh-CN" altLang="en-US" sz="5400" b="1" cap="none" spc="0" dirty="0" smtClean="0">
                <a:ln w="11430"/>
                <a:solidFill>
                  <a:srgbClr val="FFFF00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  <a:latin typeface="华文楷体" pitchFamily="2" charset="-122"/>
                <a:ea typeface="华文楷体" pitchFamily="2" charset="-122"/>
              </a:rPr>
              <a:t>小</a:t>
            </a:r>
            <a:endParaRPr lang="en-US" altLang="zh-CN" sz="5400" b="1" cap="none" spc="0" dirty="0" smtClean="0">
              <a:ln w="11430"/>
              <a:solidFill>
                <a:srgbClr val="FFFF00"/>
              </a:soli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  <a:latin typeface="华文楷体" pitchFamily="2" charset="-122"/>
              <a:ea typeface="华文楷体" pitchFamily="2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2466282" y="4651738"/>
            <a:ext cx="87716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pPr algn="ctr"/>
            <a:r>
              <a:rPr lang="zh-CN" altLang="en-US" sz="5400" b="1" cap="none" spc="0" dirty="0" smtClean="0">
                <a:ln w="11430"/>
                <a:solidFill>
                  <a:srgbClr val="FFFF00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  <a:latin typeface="华文楷体" pitchFamily="2" charset="-122"/>
                <a:ea typeface="华文楷体" pitchFamily="2" charset="-122"/>
              </a:rPr>
              <a:t>小</a:t>
            </a:r>
            <a:endParaRPr lang="en-US" altLang="zh-CN" sz="5400" b="1" cap="none" spc="0" dirty="0" smtClean="0">
              <a:ln w="11430"/>
              <a:solidFill>
                <a:srgbClr val="FFFF00"/>
              </a:soli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  <a:latin typeface="华文楷体" pitchFamily="2" charset="-122"/>
              <a:ea typeface="华文楷体" pitchFamily="2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1741519" y="5071264"/>
            <a:ext cx="87716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pPr algn="ctr"/>
            <a:r>
              <a:rPr lang="zh-CN" altLang="en-US" sz="5400" b="1" cap="none" spc="0" dirty="0" smtClean="0">
                <a:ln w="11430"/>
                <a:solidFill>
                  <a:srgbClr val="FFFF00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  <a:latin typeface="华文楷体" pitchFamily="2" charset="-122"/>
                <a:ea typeface="华文楷体" pitchFamily="2" charset="-122"/>
              </a:rPr>
              <a:t>小</a:t>
            </a:r>
            <a:endParaRPr lang="en-US" altLang="zh-CN" sz="5400" b="1" cap="none" spc="0" dirty="0" smtClean="0">
              <a:ln w="11430"/>
              <a:solidFill>
                <a:srgbClr val="FFFF00"/>
              </a:soli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  <a:latin typeface="华文楷体" pitchFamily="2" charset="-122"/>
              <a:ea typeface="华文楷体" pitchFamily="2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4733659" y="3606805"/>
            <a:ext cx="87716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pPr algn="ctr"/>
            <a:r>
              <a:rPr lang="zh-CN" altLang="en-US" sz="5400" b="1" cap="none" spc="0" dirty="0" smtClean="0">
                <a:ln w="11430"/>
                <a:solidFill>
                  <a:srgbClr val="FFFF00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  <a:latin typeface="华文楷体" pitchFamily="2" charset="-122"/>
                <a:ea typeface="华文楷体" pitchFamily="2" charset="-122"/>
              </a:rPr>
              <a:t>小</a:t>
            </a:r>
            <a:endParaRPr lang="en-US" altLang="zh-CN" sz="5400" b="1" cap="none" spc="0" dirty="0" smtClean="0">
              <a:ln w="11430"/>
              <a:solidFill>
                <a:srgbClr val="FFFF00"/>
              </a:soli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  <a:latin typeface="华文楷体" pitchFamily="2" charset="-122"/>
              <a:ea typeface="华文楷体" pitchFamily="2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5392834" y="4170336"/>
            <a:ext cx="87716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pPr algn="ctr"/>
            <a:r>
              <a:rPr lang="zh-CN" altLang="en-US" sz="5400" b="1" cap="none" spc="0" dirty="0" smtClean="0">
                <a:ln w="11430"/>
                <a:solidFill>
                  <a:srgbClr val="FFFF00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  <a:latin typeface="华文楷体" pitchFamily="2" charset="-122"/>
                <a:ea typeface="华文楷体" pitchFamily="2" charset="-122"/>
              </a:rPr>
              <a:t>小</a:t>
            </a:r>
            <a:endParaRPr lang="en-US" altLang="zh-CN" sz="5400" b="1" cap="none" spc="0" dirty="0" smtClean="0">
              <a:ln w="11430"/>
              <a:solidFill>
                <a:srgbClr val="FFFF00"/>
              </a:soli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  <a:latin typeface="华文楷体" pitchFamily="2" charset="-122"/>
              <a:ea typeface="华文楷体" pitchFamily="2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6159827" y="4664794"/>
            <a:ext cx="87716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pPr algn="ctr"/>
            <a:r>
              <a:rPr lang="zh-CN" altLang="en-US" sz="5400" b="1" cap="none" spc="0" dirty="0" smtClean="0">
                <a:ln w="11430"/>
                <a:solidFill>
                  <a:srgbClr val="FFFF00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  <a:latin typeface="华文楷体" pitchFamily="2" charset="-122"/>
                <a:ea typeface="华文楷体" pitchFamily="2" charset="-122"/>
              </a:rPr>
              <a:t>小</a:t>
            </a:r>
            <a:endParaRPr lang="en-US" altLang="zh-CN" sz="5400" b="1" cap="none" spc="0" dirty="0" smtClean="0">
              <a:ln w="11430"/>
              <a:solidFill>
                <a:srgbClr val="FFFF00"/>
              </a:soli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  <a:latin typeface="华文楷体" pitchFamily="2" charset="-122"/>
              <a:ea typeface="华文楷体" pitchFamily="2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6893769" y="5058388"/>
            <a:ext cx="87716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pPr algn="ctr"/>
            <a:r>
              <a:rPr lang="zh-CN" altLang="en-US" sz="5400" b="1" cap="none" spc="0" dirty="0" smtClean="0">
                <a:ln w="11430"/>
                <a:solidFill>
                  <a:srgbClr val="FFFF00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  <a:latin typeface="华文楷体" pitchFamily="2" charset="-122"/>
                <a:ea typeface="华文楷体" pitchFamily="2" charset="-122"/>
              </a:rPr>
              <a:t>小</a:t>
            </a:r>
            <a:endParaRPr lang="en-US" altLang="zh-CN" sz="5400" b="1" cap="none" spc="0" dirty="0" smtClean="0">
              <a:ln w="11430"/>
              <a:solidFill>
                <a:srgbClr val="FFFF00"/>
              </a:soli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  <a:latin typeface="华文楷体" pitchFamily="2" charset="-122"/>
              <a:ea typeface="华文楷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38327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9" grpId="0"/>
      <p:bldP spid="10" grpId="0"/>
      <p:bldP spid="12" grpId="0"/>
      <p:bldP spid="20" grpId="0"/>
      <p:bldP spid="21" grpId="0"/>
      <p:bldP spid="22" grpId="0"/>
      <p:bldP spid="23" grpId="0"/>
      <p:bldP spid="24" grpId="0"/>
      <p:bldP spid="25" grpId="0"/>
      <p:bldP spid="2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 idx="4294967295"/>
          </p:nvPr>
        </p:nvSpPr>
        <p:spPr>
          <a:xfrm>
            <a:off x="2914972" y="160338"/>
            <a:ext cx="5905500" cy="706437"/>
          </a:xfrm>
        </p:spPr>
        <p:txBody>
          <a:bodyPr/>
          <a:lstStyle/>
          <a:p>
            <a:r>
              <a:rPr lang="zh-CN" altLang="en-US" dirty="0" smtClean="0"/>
              <a:t>幽默可计算</a:t>
            </a:r>
            <a:r>
              <a:rPr lang="en-US" dirty="0" smtClean="0"/>
              <a:t>...</a:t>
            </a:r>
            <a:endParaRPr lang="zh-CN" altLang="en-US" dirty="0"/>
          </a:p>
        </p:txBody>
      </p:sp>
      <p:sp>
        <p:nvSpPr>
          <p:cNvPr id="5123" name="内容占位符 2"/>
          <p:cNvSpPr>
            <a:spLocks noGrp="1"/>
          </p:cNvSpPr>
          <p:nvPr>
            <p:ph idx="4294967295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12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2205038"/>
            <a:ext cx="8280400" cy="2357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125" name="Picture 3" descr="E:\论文报告资料\自己的报告\微博\8db4ae73jw1dqqzou41w9j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-22225"/>
            <a:ext cx="4191000" cy="696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71887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5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/>
          </p:cNvSpPr>
          <p:nvPr/>
        </p:nvSpPr>
        <p:spPr bwMode="auto">
          <a:xfrm>
            <a:off x="2843213" y="160338"/>
            <a:ext cx="5905500" cy="706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3300"/>
                </a:solidFill>
                <a:latin typeface="+mj-lt"/>
                <a:ea typeface="黑体" pitchFamily="49" charset="-122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3300"/>
                </a:solidFill>
                <a:latin typeface="Candara" pitchFamily="34" charset="0"/>
                <a:ea typeface="华文新魏" pitchFamily="2" charset="-122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3300"/>
                </a:solidFill>
                <a:latin typeface="Candara" pitchFamily="34" charset="0"/>
                <a:ea typeface="华文新魏" pitchFamily="2" charset="-122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3300"/>
                </a:solidFill>
                <a:latin typeface="Candara" pitchFamily="34" charset="0"/>
                <a:ea typeface="华文新魏" pitchFamily="2" charset="-122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3300"/>
                </a:solidFill>
                <a:latin typeface="Candara" pitchFamily="34" charset="0"/>
                <a:ea typeface="华文新魏" pitchFamily="2" charset="-122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3300"/>
                </a:solidFill>
                <a:latin typeface="Arial" charset="0"/>
                <a:ea typeface="黑体" pitchFamily="2" charset="-122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3300"/>
                </a:solidFill>
                <a:latin typeface="Arial" charset="0"/>
                <a:ea typeface="黑体" pitchFamily="2" charset="-122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3300"/>
                </a:solidFill>
                <a:latin typeface="Arial" charset="0"/>
                <a:ea typeface="黑体" pitchFamily="2" charset="-122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3300"/>
                </a:solidFill>
                <a:latin typeface="Arial" charset="0"/>
                <a:ea typeface="黑体" pitchFamily="2" charset="-122"/>
              </a:defRPr>
            </a:lvl9pPr>
          </a:lstStyle>
          <a:p>
            <a:r>
              <a:rPr lang="zh-CN" altLang="en-US" dirty="0" smtClean="0"/>
              <a:t>不“晓意”的尴尬</a:t>
            </a:r>
            <a:endParaRPr lang="zh-CN" dirty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219423" y="1068381"/>
            <a:ext cx="6371877" cy="2288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 algn="l">
              <a:spcBef>
                <a:spcPct val="30000"/>
              </a:spcBef>
              <a:spcAft>
                <a:spcPct val="30000"/>
              </a:spcAft>
              <a:buFontTx/>
              <a:buChar char="•"/>
            </a:pPr>
            <a:r>
              <a:rPr lang="en-US" altLang="zh-CN" sz="2800" dirty="0" smtClean="0">
                <a:solidFill>
                  <a:srgbClr val="00206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Who was Chinese President in 2012?</a:t>
            </a:r>
          </a:p>
          <a:p>
            <a:pPr marL="342900" indent="-342900" algn="l">
              <a:spcBef>
                <a:spcPct val="30000"/>
              </a:spcBef>
              <a:spcAft>
                <a:spcPct val="30000"/>
              </a:spcAft>
              <a:buFontTx/>
              <a:buChar char="•"/>
            </a:pPr>
            <a:r>
              <a:rPr lang="en-US" altLang="zh-CN" sz="2800" dirty="0" smtClean="0">
                <a:solidFill>
                  <a:srgbClr val="FF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Hu.</a:t>
            </a:r>
          </a:p>
          <a:p>
            <a:pPr marL="342900" indent="-342900" algn="l">
              <a:spcBef>
                <a:spcPct val="30000"/>
              </a:spcBef>
              <a:spcAft>
                <a:spcPct val="30000"/>
              </a:spcAft>
              <a:buFontTx/>
              <a:buChar char="•"/>
            </a:pPr>
            <a:r>
              <a:rPr lang="en-US" altLang="zh-CN" sz="2400" dirty="0" smtClean="0">
                <a:solidFill>
                  <a:srgbClr val="00206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Who?</a:t>
            </a:r>
            <a:endParaRPr lang="en-US" altLang="zh-CN" sz="2400" dirty="0">
              <a:solidFill>
                <a:srgbClr val="00206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342900" indent="-342900" algn="l">
              <a:spcBef>
                <a:spcPct val="30000"/>
              </a:spcBef>
              <a:spcAft>
                <a:spcPct val="30000"/>
              </a:spcAft>
              <a:buFontTx/>
              <a:buChar char="•"/>
            </a:pPr>
            <a:endParaRPr lang="en-US" altLang="zh-CN" sz="2200" dirty="0" smtClean="0">
              <a:solidFill>
                <a:srgbClr val="002060"/>
              </a:solidFill>
              <a:latin typeface="楷体" pitchFamily="49" charset="-122"/>
              <a:ea typeface="楷体" pitchFamily="49" charset="-122"/>
            </a:endParaRPr>
          </a:p>
          <a:p>
            <a:pPr marL="342900" indent="-342900" algn="l">
              <a:spcBef>
                <a:spcPct val="30000"/>
              </a:spcBef>
              <a:spcAft>
                <a:spcPct val="30000"/>
              </a:spcAft>
              <a:buFontTx/>
              <a:buChar char="•"/>
            </a:pPr>
            <a:endParaRPr lang="en-US" altLang="zh-CN" sz="2200" dirty="0" smtClean="0">
              <a:solidFill>
                <a:srgbClr val="002060"/>
              </a:solidFill>
              <a:latin typeface="楷体" pitchFamily="49" charset="-122"/>
              <a:ea typeface="楷体" pitchFamily="49" charset="-122"/>
            </a:endParaRPr>
          </a:p>
          <a:p>
            <a:pPr marL="800100" lvl="1" indent="-342900" algn="l">
              <a:spcBef>
                <a:spcPct val="30000"/>
              </a:spcBef>
              <a:spcAft>
                <a:spcPct val="30000"/>
              </a:spcAft>
              <a:buFontTx/>
              <a:buChar char="•"/>
            </a:pPr>
            <a:endParaRPr lang="zh-CN" altLang="en-US" sz="2200" dirty="0">
              <a:solidFill>
                <a:srgbClr val="002060"/>
              </a:solidFill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260150" y="3671215"/>
            <a:ext cx="6371877" cy="2288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 algn="l">
              <a:spcBef>
                <a:spcPct val="30000"/>
              </a:spcBef>
              <a:spcAft>
                <a:spcPct val="30000"/>
              </a:spcAft>
              <a:buFontTx/>
              <a:buChar char="•"/>
            </a:pPr>
            <a:r>
              <a:rPr lang="en-US" altLang="zh-CN" sz="2800" dirty="0" smtClean="0">
                <a:solidFill>
                  <a:srgbClr val="00206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Who is Chinese President?</a:t>
            </a:r>
          </a:p>
          <a:p>
            <a:pPr marL="342900" indent="-342900" algn="l">
              <a:spcBef>
                <a:spcPct val="30000"/>
              </a:spcBef>
              <a:spcAft>
                <a:spcPct val="30000"/>
              </a:spcAft>
              <a:buFontTx/>
              <a:buChar char="•"/>
            </a:pPr>
            <a:r>
              <a:rPr lang="en-US" altLang="zh-CN" sz="2800" dirty="0" smtClean="0">
                <a:solidFill>
                  <a:srgbClr val="FF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Xi.</a:t>
            </a:r>
          </a:p>
          <a:p>
            <a:pPr marL="342900" indent="-342900" algn="l">
              <a:spcBef>
                <a:spcPct val="30000"/>
              </a:spcBef>
              <a:spcAft>
                <a:spcPct val="30000"/>
              </a:spcAft>
              <a:buFontTx/>
              <a:buChar char="•"/>
            </a:pPr>
            <a:r>
              <a:rPr lang="en-US" altLang="zh-CN" sz="2400" dirty="0" smtClean="0">
                <a:solidFill>
                  <a:srgbClr val="00206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She?</a:t>
            </a:r>
            <a:endParaRPr lang="en-US" altLang="zh-CN" sz="2200" dirty="0" smtClean="0">
              <a:solidFill>
                <a:srgbClr val="002060"/>
              </a:solidFill>
              <a:latin typeface="楷体" pitchFamily="49" charset="-122"/>
              <a:ea typeface="楷体" pitchFamily="49" charset="-122"/>
            </a:endParaRPr>
          </a:p>
          <a:p>
            <a:pPr marL="342900" indent="-342900" algn="l">
              <a:spcBef>
                <a:spcPct val="30000"/>
              </a:spcBef>
              <a:spcAft>
                <a:spcPct val="30000"/>
              </a:spcAft>
              <a:buFontTx/>
              <a:buChar char="•"/>
            </a:pPr>
            <a:endParaRPr lang="en-US" altLang="zh-CN" sz="2200" dirty="0" smtClean="0">
              <a:solidFill>
                <a:srgbClr val="002060"/>
              </a:solidFill>
              <a:latin typeface="楷体" pitchFamily="49" charset="-122"/>
              <a:ea typeface="楷体" pitchFamily="49" charset="-122"/>
            </a:endParaRPr>
          </a:p>
          <a:p>
            <a:pPr marL="800100" lvl="1" indent="-342900" algn="l">
              <a:spcBef>
                <a:spcPct val="30000"/>
              </a:spcBef>
              <a:spcAft>
                <a:spcPct val="30000"/>
              </a:spcAft>
              <a:buFontTx/>
              <a:buChar char="•"/>
            </a:pPr>
            <a:endParaRPr lang="zh-CN" altLang="en-US" sz="2200" dirty="0">
              <a:solidFill>
                <a:srgbClr val="002060"/>
              </a:solidFill>
              <a:latin typeface="楷体" pitchFamily="49" charset="-122"/>
              <a:ea typeface="楷体" pitchFamily="49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6810510" y="903421"/>
            <a:ext cx="1577914" cy="2453572"/>
            <a:chOff x="6810510" y="903421"/>
            <a:chExt cx="1577914" cy="2453572"/>
          </a:xfrm>
        </p:grpSpPr>
        <p:pic>
          <p:nvPicPr>
            <p:cNvPr id="76802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10510" y="903421"/>
              <a:ext cx="1577914" cy="198616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" name="TextBox 3"/>
            <p:cNvSpPr txBox="1"/>
            <p:nvPr/>
          </p:nvSpPr>
          <p:spPr>
            <a:xfrm>
              <a:off x="7001538" y="2987661"/>
              <a:ext cx="11047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/>
                <a:t>Hu Jintao</a:t>
              </a:r>
              <a:endParaRPr lang="zh-CN" altLang="en-US" dirty="0"/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6815456" y="3671215"/>
            <a:ext cx="1572968" cy="2306196"/>
            <a:chOff x="6815456" y="3671215"/>
            <a:chExt cx="1572968" cy="2306196"/>
          </a:xfrm>
        </p:grpSpPr>
        <p:pic>
          <p:nvPicPr>
            <p:cNvPr id="76803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15456" y="3671215"/>
              <a:ext cx="1572968" cy="19368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8" name="TextBox 7"/>
            <p:cNvSpPr txBox="1"/>
            <p:nvPr/>
          </p:nvSpPr>
          <p:spPr>
            <a:xfrm>
              <a:off x="7061198" y="5608079"/>
              <a:ext cx="11112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/>
                <a:t>Xi </a:t>
              </a:r>
              <a:r>
                <a:rPr lang="en-US" altLang="zh-CN" dirty="0" err="1" smtClean="0"/>
                <a:t>Jinping</a:t>
              </a:r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825438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标题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dirty="0"/>
              <a:t>不“晓意”</a:t>
            </a:r>
            <a:r>
              <a:rPr lang="zh-CN" altLang="en-US" dirty="0" smtClean="0"/>
              <a:t>的尴尬</a:t>
            </a:r>
            <a:endParaRPr lang="zh-CN" dirty="0"/>
          </a:p>
        </p:txBody>
      </p:sp>
      <p:pic>
        <p:nvPicPr>
          <p:cNvPr id="614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908720"/>
            <a:ext cx="8497887" cy="6369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72756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827584" y="311341"/>
            <a:ext cx="8017355" cy="706438"/>
          </a:xfrm>
        </p:spPr>
        <p:txBody>
          <a:bodyPr>
            <a:noAutofit/>
          </a:bodyPr>
          <a:lstStyle/>
          <a:p>
            <a:r>
              <a:rPr lang="en-US" altLang="zh-CN" sz="3200" dirty="0" smtClean="0"/>
              <a:t>NLPIR/ICTCLAS 2014</a:t>
            </a:r>
            <a:r>
              <a:rPr lang="zh-CN" altLang="en-US" sz="3200" dirty="0" smtClean="0"/>
              <a:t>之升级</a:t>
            </a:r>
            <a:endParaRPr lang="zh-CN" sz="3200" dirty="0"/>
          </a:p>
        </p:txBody>
      </p:sp>
      <p:sp>
        <p:nvSpPr>
          <p:cNvPr id="64515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323528" y="1052736"/>
            <a:ext cx="8148638" cy="5146675"/>
          </a:xfrm>
        </p:spPr>
        <p:txBody>
          <a:bodyPr/>
          <a:lstStyle/>
          <a:p>
            <a:r>
              <a:rPr lang="zh-CN" altLang="en-US" sz="2800" dirty="0" smtClean="0">
                <a:solidFill>
                  <a:srgbClr val="002060"/>
                </a:solidFill>
              </a:rPr>
              <a:t>新增英文词法分析，与汉语词法分析完全兼容；区隔于</a:t>
            </a:r>
            <a:r>
              <a:rPr lang="en-US" altLang="zh-CN" sz="2800" dirty="0" smtClean="0">
                <a:solidFill>
                  <a:srgbClr val="002060"/>
                </a:solidFill>
              </a:rPr>
              <a:t>Stanford</a:t>
            </a:r>
            <a:r>
              <a:rPr lang="zh-CN" altLang="en-US" sz="2800" dirty="0" smtClean="0">
                <a:solidFill>
                  <a:srgbClr val="002060"/>
                </a:solidFill>
              </a:rPr>
              <a:t>等英文</a:t>
            </a:r>
            <a:r>
              <a:rPr lang="en-US" altLang="zh-CN" sz="2800" dirty="0" smtClean="0">
                <a:solidFill>
                  <a:srgbClr val="002060"/>
                </a:solidFill>
              </a:rPr>
              <a:t>Parser</a:t>
            </a:r>
            <a:r>
              <a:rPr lang="zh-CN" altLang="en-US" sz="2800" dirty="0" smtClean="0">
                <a:solidFill>
                  <a:srgbClr val="002060"/>
                </a:solidFill>
              </a:rPr>
              <a:t>。</a:t>
            </a:r>
            <a:endParaRPr lang="en-US" altLang="zh-CN" sz="2800" dirty="0" smtClean="0">
              <a:solidFill>
                <a:srgbClr val="002060"/>
              </a:solidFill>
            </a:endParaRPr>
          </a:p>
          <a:p>
            <a:r>
              <a:rPr lang="zh-CN" altLang="en-US" sz="2800" dirty="0" smtClean="0">
                <a:solidFill>
                  <a:srgbClr val="002060"/>
                </a:solidFill>
              </a:rPr>
              <a:t>完善了关键词提取、用户词典、自适应分词、微博分词等功能，增加了常见的专业词库。</a:t>
            </a:r>
            <a:endParaRPr lang="en-US" altLang="zh-CN" sz="2800" dirty="0">
              <a:solidFill>
                <a:srgbClr val="002060"/>
              </a:solidFill>
            </a:endParaRPr>
          </a:p>
          <a:p>
            <a:r>
              <a:rPr lang="zh-CN" altLang="en-US" sz="2800" dirty="0" smtClean="0">
                <a:solidFill>
                  <a:srgbClr val="002060"/>
                </a:solidFill>
              </a:rPr>
              <a:t>新增篇章语义理解，包括：自动摘要；关键语义理解；情感判别；人物、地点、机构、媒体、作者多维度抽取。</a:t>
            </a:r>
            <a:endParaRPr lang="en-US" altLang="zh-CN" sz="2800" dirty="0" smtClean="0">
              <a:solidFill>
                <a:srgbClr val="002060"/>
              </a:solidFill>
            </a:endParaRPr>
          </a:p>
          <a:p>
            <a:r>
              <a:rPr lang="zh-CN" altLang="en-US" sz="2800" dirty="0" smtClean="0">
                <a:solidFill>
                  <a:srgbClr val="002060"/>
                </a:solidFill>
              </a:rPr>
              <a:t>二次开发包的升级</a:t>
            </a:r>
            <a:endParaRPr lang="en-US" altLang="zh-CN" sz="2800" dirty="0" smtClean="0">
              <a:solidFill>
                <a:srgbClr val="002060"/>
              </a:solidFill>
            </a:endParaRPr>
          </a:p>
          <a:p>
            <a:pPr lvl="1"/>
            <a:r>
              <a:rPr lang="zh-CN" altLang="en-US" sz="2400" dirty="0">
                <a:solidFill>
                  <a:srgbClr val="002060"/>
                </a:solidFill>
              </a:rPr>
              <a:t>同一个</a:t>
            </a:r>
            <a:r>
              <a:rPr lang="en-US" altLang="zh-CN" sz="2400" dirty="0" smtClean="0">
                <a:solidFill>
                  <a:srgbClr val="002060"/>
                </a:solidFill>
              </a:rPr>
              <a:t>NLPIR.dll/libNLPIR.so</a:t>
            </a:r>
            <a:r>
              <a:rPr lang="zh-CN" altLang="en-US" sz="2400" dirty="0" smtClean="0">
                <a:solidFill>
                  <a:srgbClr val="002060"/>
                </a:solidFill>
              </a:rPr>
              <a:t>，可供</a:t>
            </a:r>
            <a:r>
              <a:rPr lang="en-US" altLang="zh-CN" sz="2400" dirty="0" smtClean="0">
                <a:solidFill>
                  <a:srgbClr val="002060"/>
                </a:solidFill>
              </a:rPr>
              <a:t>C/C++/C#/Java/Python</a:t>
            </a:r>
            <a:r>
              <a:rPr lang="zh-CN" altLang="en-US" sz="2400" dirty="0" smtClean="0">
                <a:solidFill>
                  <a:srgbClr val="002060"/>
                </a:solidFill>
              </a:rPr>
              <a:t>等不同语言调用；每种操作系统只需要一个库文件；</a:t>
            </a:r>
            <a:endParaRPr lang="en-US" altLang="zh-CN" sz="2400" dirty="0" smtClean="0">
              <a:solidFill>
                <a:srgbClr val="002060"/>
              </a:solidFill>
            </a:endParaRPr>
          </a:p>
          <a:p>
            <a:pPr lvl="1"/>
            <a:r>
              <a:rPr lang="zh-CN" altLang="en-US" sz="2400" dirty="0" smtClean="0">
                <a:solidFill>
                  <a:srgbClr val="002060"/>
                </a:solidFill>
              </a:rPr>
              <a:t>支持</a:t>
            </a:r>
            <a:r>
              <a:rPr lang="en-US" altLang="zh-CN" sz="2400" dirty="0" smtClean="0">
                <a:solidFill>
                  <a:srgbClr val="002060"/>
                </a:solidFill>
              </a:rPr>
              <a:t>Hadoop</a:t>
            </a:r>
            <a:r>
              <a:rPr lang="zh-CN" altLang="en-US" sz="2400" dirty="0" smtClean="0">
                <a:solidFill>
                  <a:srgbClr val="002060"/>
                </a:solidFill>
              </a:rPr>
              <a:t>平台</a:t>
            </a:r>
            <a:r>
              <a:rPr lang="en-US" altLang="zh-CN" sz="2400" dirty="0" err="1" smtClean="0">
                <a:solidFill>
                  <a:srgbClr val="002060"/>
                </a:solidFill>
              </a:rPr>
              <a:t>MapReduce</a:t>
            </a:r>
            <a:endParaRPr lang="zh-CN" altLang="en-US" sz="2400" dirty="0" smtClean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091904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主题1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波形">
      <a:majorFont>
        <a:latin typeface="Candara"/>
        <a:ea typeface=""/>
        <a:cs typeface=""/>
        <a:font script="Jpan" typeface="HGP明朝E"/>
        <a:font script="Hang" typeface="HY그래픽M"/>
        <a:font script="Hans" typeface="华文新魏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HGP明朝E"/>
        <a:font script="Hang" typeface="HY그래픽M"/>
        <a:font script="Hans" typeface="华文楷体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暗香扑面">
      <a:fillStyleLst>
        <a:solidFill>
          <a:schemeClr val="phClr"/>
        </a:solidFill>
        <a:gradFill rotWithShape="1">
          <a:gsLst>
            <a:gs pos="0">
              <a:schemeClr val="phClr">
                <a:tint val="98000"/>
                <a:satMod val="220000"/>
              </a:schemeClr>
            </a:gs>
            <a:gs pos="31000">
              <a:schemeClr val="phClr">
                <a:tint val="30000"/>
                <a:satMod val="150000"/>
              </a:schemeClr>
            </a:gs>
            <a:gs pos="91000">
              <a:schemeClr val="phClr">
                <a:tint val="96000"/>
              </a:schemeClr>
            </a:gs>
          </a:gsLst>
          <a:path path="circle">
            <a:fillToRect l="50000" t="150000" r="50000"/>
          </a:path>
        </a:gradFill>
        <a:blipFill>
          <a:blip xmlns:r="http://schemas.openxmlformats.org/officeDocument/2006/relationships" r:embed="rId1">
            <a:duotone>
              <a:schemeClr val="phClr">
                <a:shade val="28000"/>
                <a:satMod val="100000"/>
              </a:schemeClr>
              <a:schemeClr val="phClr">
                <a:tint val="100000"/>
                <a:satMod val="200000"/>
              </a:schemeClr>
            </a:duotone>
          </a:blip>
          <a:tile tx="0" ty="0" sx="80000" sy="80000" flip="none" algn="tl"/>
        </a:blipFill>
      </a:fillStyleLst>
      <a:lnStyleLst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alpha val="45000"/>
                <a:satMod val="110000"/>
              </a:schemeClr>
            </a:glow>
          </a:effectLst>
        </a:effectStyle>
        <a:effectStyle>
          <a:effectLst>
            <a:outerShdw blurRad="34925" dist="31750" dir="5400000" algn="tl" rotWithShape="0">
              <a:srgbClr val="000000">
                <a:alpha val="50000"/>
              </a:srgb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contourW="9525" prstMaterial="dkEdge">
            <a:bevelT w="12000" h="24150"/>
            <a:contourClr>
              <a:schemeClr val="phClr">
                <a:satMod val="110000"/>
              </a:schemeClr>
            </a:contourClr>
          </a:sp3d>
        </a:effectStyle>
        <a:effectStyle>
          <a:effectLst>
            <a:outerShdw blurRad="50800" dist="31750" dir="5400000" algn="tl" rotWithShape="0">
              <a:srgbClr val="000000">
                <a:alpha val="50000"/>
              </a:srgb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contourW="18700" prstMaterial="dkEdge">
            <a:bevelT w="44450" h="80600"/>
            <a:contourClr>
              <a:schemeClr val="phClr">
                <a:satMod val="11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tx1"/>
        </a:solidFill>
        <a:ln w="76200">
          <a:solidFill>
            <a:schemeClr val="bg1">
              <a:lumMod val="50000"/>
            </a:schemeClr>
          </a:solidFill>
        </a:ln>
      </a:spPr>
      <a:bodyPr anchor="ctr"/>
      <a:lstStyle>
        <a:defPPr algn="ctr">
          <a:defRPr b="1" dirty="0">
            <a:solidFill>
              <a:srgbClr val="FFFFFF"/>
            </a:solidFill>
            <a:latin typeface="+mn-ea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FFCC">
            <a:alpha val="96001"/>
          </a:srgbClr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20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华文楷体" pitchFamily="2" charset="-122"/>
            <a:ea typeface="华文楷体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主题1</Template>
  <TotalTime>22764</TotalTime>
  <Words>646</Words>
  <Application>Microsoft Office PowerPoint</Application>
  <PresentationFormat>全屏显示(4:3)</PresentationFormat>
  <Paragraphs>88</Paragraphs>
  <Slides>21</Slides>
  <Notes>1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22" baseType="lpstr">
      <vt:lpstr>主题1</vt:lpstr>
      <vt:lpstr>欢迎参加NLPIR/ICTCLAS2014分词大会</vt:lpstr>
      <vt:lpstr>NLPIR/ICTCLAS2014:大数据挑战下的分词 NLPIR/ICTCLAS2014: Lexical Analysis Towards Big Data Challenge </vt:lpstr>
      <vt:lpstr>PowerPoint 演示文稿</vt:lpstr>
      <vt:lpstr>大数据更大意义上是非结构化内容理解</vt:lpstr>
      <vt:lpstr>大数据应对之道:知著、见微、晓意</vt:lpstr>
      <vt:lpstr>幽默可计算...</vt:lpstr>
      <vt:lpstr>PowerPoint 演示文稿</vt:lpstr>
      <vt:lpstr>不“晓意”的尴尬</vt:lpstr>
      <vt:lpstr>NLPIR/ICTCLAS 2014之升级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NLPIR大数据搜索与挖掘技术开发平台</vt:lpstr>
      <vt:lpstr>PowerPoint 演示文稿</vt:lpstr>
      <vt:lpstr>PowerPoint 演示文稿</vt:lpstr>
      <vt:lpstr>感恩</vt:lpstr>
      <vt:lpstr>谢谢大家！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云计算模拟仿真与安全隐患分析评估模型</dc:title>
  <dc:creator>wxr</dc:creator>
  <cp:lastModifiedBy>KevinZhang</cp:lastModifiedBy>
  <cp:revision>340</cp:revision>
  <dcterms:created xsi:type="dcterms:W3CDTF">2011-10-11T14:01:00Z</dcterms:created>
  <dcterms:modified xsi:type="dcterms:W3CDTF">2013-12-21T00:29:36Z</dcterms:modified>
</cp:coreProperties>
</file>